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5"/>
  </p:sldMasterIdLst>
  <p:notesMasterIdLst>
    <p:notesMasterId r:id="rId20"/>
  </p:notesMasterIdLst>
  <p:sldIdLst>
    <p:sldId id="278" r:id="rId6"/>
    <p:sldId id="256" r:id="rId7"/>
    <p:sldId id="257" r:id="rId8"/>
    <p:sldId id="261" r:id="rId9"/>
    <p:sldId id="260" r:id="rId10"/>
    <p:sldId id="269" r:id="rId11"/>
    <p:sldId id="267" r:id="rId12"/>
    <p:sldId id="268" r:id="rId13"/>
    <p:sldId id="262" r:id="rId14"/>
    <p:sldId id="265" r:id="rId15"/>
    <p:sldId id="266" r:id="rId16"/>
    <p:sldId id="263" r:id="rId17"/>
    <p:sldId id="270" r:id="rId18"/>
    <p:sldId id="264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BAD50A-0672-34D0-F672-6906E86C4E91}" name="Marieke Bakema" initials="MB" userId="S::m.bakema@mboraad.nl::e6eb663c-807e-4239-9fb5-add735fde05f" providerId="AD"/>
  <p188:author id="{5A76BA3E-DBCD-0124-B470-3D565EFDDFB9}" name="Annet Hermans" initials="AH" userId="936c976eebc4403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4A25C1-22A8-7B53-A2A9-B6BE4D6F1655}" v="4" dt="2026-07-22T10:17:26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8234" autoAdjust="0"/>
  </p:normalViewPr>
  <p:slideViewPr>
    <p:cSldViewPr snapToGrid="0">
      <p:cViewPr varScale="1">
        <p:scale>
          <a:sx n="40" d="100"/>
          <a:sy n="40" d="100"/>
        </p:scale>
        <p:origin x="16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Bakema" userId="S::m.bakema@mboraad.nl::e6eb663c-807e-4239-9fb5-add735fde05f" providerId="AD" clId="Web-{F84A25C1-22A8-7B53-A2A9-B6BE4D6F1655}"/>
    <pc:docChg chg="modSld">
      <pc:chgData name="Marieke Bakema" userId="S::m.bakema@mboraad.nl::e6eb663c-807e-4239-9fb5-add735fde05f" providerId="AD" clId="Web-{F84A25C1-22A8-7B53-A2A9-B6BE4D6F1655}" dt="2026-07-22T10:17:26.052" v="3" actId="20577"/>
      <pc:docMkLst>
        <pc:docMk/>
      </pc:docMkLst>
      <pc:sldChg chg="modSp">
        <pc:chgData name="Marieke Bakema" userId="S::m.bakema@mboraad.nl::e6eb663c-807e-4239-9fb5-add735fde05f" providerId="AD" clId="Web-{F84A25C1-22A8-7B53-A2A9-B6BE4D6F1655}" dt="2026-07-22T10:17:26.052" v="3" actId="20577"/>
        <pc:sldMkLst>
          <pc:docMk/>
          <pc:sldMk cId="3654059895" sldId="278"/>
        </pc:sldMkLst>
        <pc:spChg chg="mod">
          <ac:chgData name="Marieke Bakema" userId="S::m.bakema@mboraad.nl::e6eb663c-807e-4239-9fb5-add735fde05f" providerId="AD" clId="Web-{F84A25C1-22A8-7B53-A2A9-B6BE4D6F1655}" dt="2026-07-22T10:17:26.052" v="3" actId="20577"/>
          <ac:spMkLst>
            <pc:docMk/>
            <pc:sldMk cId="3654059895" sldId="278"/>
            <ac:spMk id="3" creationId="{5E30E1FD-A4DE-0FB5-B364-EB4DC89D9C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048DB-88FB-4548-9909-40004E95886A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54E0E-231C-4A49-B263-D125F8314FE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25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kijkjetoekomstnu.nl/lobbox/van-isk-naar-mbo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vh53vp_MT6E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0296-20C8-FC88-2DC3-CF719190B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0675B-092F-6EE5-6F15-0EC560FE2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04E24-46B8-77F8-6398-65F30064E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FEDF3-96CF-C70E-322F-E7CE478F4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54E0E-231C-4A49-B263-D125F8314FE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4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7206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543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Docent geeft toelichting op wat een entree-opleiding is</a:t>
            </a:r>
          </a:p>
          <a:p>
            <a:r>
              <a:rPr lang="nl-NL" dirty="0"/>
              <a:t>Een entree opleiding wordt ook wel mbo start of mbo 1 genoemd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Entreeopleiding duurt een jaar. Als je meer tijd nodig hebt mag je er langer over doen.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je sneller kan is dat ook mogelijk .</a:t>
            </a:r>
            <a:endParaRPr lang="nl-NL" dirty="0"/>
          </a:p>
          <a:p>
            <a:r>
              <a:rPr lang="nl-NL" dirty="0"/>
              <a:t>Leerlingen krijgen een diploma en kunnen erna door naar mbo 2</a:t>
            </a:r>
          </a:p>
          <a:p>
            <a:endParaRPr lang="nl-NL" dirty="0"/>
          </a:p>
          <a:p>
            <a:r>
              <a:rPr lang="nl-NL" dirty="0"/>
              <a:t>Laat ‘1 of 2  van deze filmpjes zien. </a:t>
            </a:r>
          </a:p>
          <a:p>
            <a:r>
              <a:rPr lang="nl-NL" dirty="0"/>
              <a:t>Geef de kijkvraag vóór het filmpje: ‘luister goed om te horen wat heeft </a:t>
            </a:r>
            <a:r>
              <a:rPr lang="nl-NL" dirty="0" err="1"/>
              <a:t>Farid</a:t>
            </a:r>
            <a:r>
              <a:rPr lang="nl-NL" dirty="0"/>
              <a:t> of </a:t>
            </a:r>
            <a:r>
              <a:rPr lang="nl-NL" dirty="0" err="1"/>
              <a:t>Meron</a:t>
            </a:r>
            <a:r>
              <a:rPr lang="nl-NL" dirty="0"/>
              <a:t> of </a:t>
            </a:r>
            <a:r>
              <a:rPr lang="nl-NL" dirty="0" err="1"/>
              <a:t>Hussein</a:t>
            </a:r>
            <a:r>
              <a:rPr lang="nl-NL" dirty="0"/>
              <a:t> geholpen bij hun opleiding? </a:t>
            </a:r>
          </a:p>
          <a:p>
            <a:r>
              <a:rPr lang="nl-NL" dirty="0"/>
              <a:t>En bespreek dit nadat je het filmpje hebt bekeken</a:t>
            </a:r>
          </a:p>
          <a:p>
            <a:r>
              <a:rPr lang="nl-NL" dirty="0"/>
              <a:t>Je kunt kiezen uit de drie filmpjes hieronder: de jongeren vertellen over hun route en ze geven tips voor ISK leerlingen</a:t>
            </a:r>
          </a:p>
          <a:p>
            <a:pPr marL="171450" indent="-171450">
              <a:buFontTx/>
              <a:buChar char="-"/>
            </a:pPr>
            <a:r>
              <a:rPr lang="nl-NL" dirty="0"/>
              <a:t>4 min - Hoe kiest </a:t>
            </a:r>
            <a:r>
              <a:rPr lang="nl-NL" dirty="0" err="1"/>
              <a:t>Farid</a:t>
            </a:r>
            <a:r>
              <a:rPr lang="nl-NL" dirty="0"/>
              <a:t>, hij gaat na de ISK naar de entree opleiding horeca, na een maand switcht hij naar sport &amp; recreatie </a:t>
            </a:r>
          </a:p>
          <a:p>
            <a:pPr marL="171450" indent="-171450">
              <a:buFontTx/>
              <a:buChar char="-"/>
            </a:pPr>
            <a:r>
              <a:rPr lang="nl-NL" dirty="0"/>
              <a:t>4 min – Hoe kiest </a:t>
            </a:r>
            <a:r>
              <a:rPr lang="nl-NL" dirty="0" err="1"/>
              <a:t>Meron</a:t>
            </a:r>
            <a:r>
              <a:rPr lang="nl-NL" dirty="0"/>
              <a:t>. Hij is na de ISK naar de entreeopleiding dienstverlening en zorg gegaan. Na 1,5 jaar heeft hij voor mbo 2 autotechniek gekozen</a:t>
            </a:r>
          </a:p>
          <a:p>
            <a:pPr marL="171450" indent="-171450">
              <a:buFontTx/>
              <a:buChar char="-"/>
            </a:pPr>
            <a:r>
              <a:rPr lang="nl-NL" dirty="0"/>
              <a:t>3, 44  - Hoe kiest </a:t>
            </a:r>
            <a:r>
              <a:rPr lang="nl-NL" dirty="0" err="1"/>
              <a:t>Hussein</a:t>
            </a:r>
            <a:r>
              <a:rPr lang="nl-NL" dirty="0"/>
              <a:t>  -Hij heeft de entree opleiding zorg gedaan, nu doet hij opleiding servicemedewerker mbo 2</a:t>
            </a:r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dirty="0"/>
          </a:p>
          <a:p>
            <a:pPr marL="0" indent="0">
              <a:buFontTx/>
              <a:buNone/>
            </a:pP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hlinkClick r:id="rId3"/>
              </a:rPr>
              <a:t>Van ISK naar mbo | Bekijk je toekomst</a:t>
            </a:r>
            <a:endParaRPr lang="nl-NL" dirty="0"/>
          </a:p>
          <a:p>
            <a:r>
              <a:rPr lang="nl-NL" dirty="0" err="1"/>
              <a:t>Hussein</a:t>
            </a:r>
            <a:r>
              <a:rPr lang="nl-NL" dirty="0"/>
              <a:t> over zijn entreeopleiding</a:t>
            </a:r>
          </a:p>
          <a:p>
            <a:r>
              <a:rPr lang="nl-NL" dirty="0">
                <a:hlinkClick r:id="rId4"/>
              </a:rPr>
              <a:t>https://www.youtube.com/watch?v=vh53vp_MT6E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493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Docent :licht toe wat een Bol- en wat een BBL opleiding is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 je een bol-opleiding, dan ga je overdag naar school. Je loopt één of meer stages van een paar weken of maanden.</a:t>
            </a:r>
            <a:br>
              <a:rPr lang="nl-NL" dirty="0"/>
            </a:b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 je een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bbl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-opleiding, dan werk je vier dagen en ga je één dag per week naar school.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Meestal heb je een arbeidsovereenkomst met het erkende leerbedrijf en krijg je salaris.</a:t>
            </a:r>
          </a:p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4340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115C1-9E83-6D5C-6B53-151228F11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E7102B-4217-5061-8965-9A3D4DC52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386B739-A473-F60C-C5BA-2872530B6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4FBC75-C707-7692-8E8F-BC89013CC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1943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3F92-B12A-7C05-9908-A4CC4B13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D5EE01-4AA9-64C7-BCBA-D835E3DD0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6D1649E-0936-2616-F090-B1ED39243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Docent: je kunt uitleggen wat de woorden betekenen/ waar de opleidingen mee te maken hebben.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je kunt actief laten meedenken en vragen wat zij denken bij de woorden/opleidingen in die richting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mbv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een word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cloud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Alternatief is de woorden op grote vellen hangen en ze daar hun associaties bij laten schrijven</a:t>
            </a:r>
          </a:p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Logistiek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helpt bij het laden en lossen van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bijv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vrachtwagens en zorgt voor opslag in een magazijn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 je als assistent te werken in de voertuigensector, je helpt bij onderhoud van voertuigen, je helpt bij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bijv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wassen van auto's, het controleren van bandenspanning </a:t>
            </a:r>
          </a:p>
          <a:p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Dienstverlening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helpt bij dagelijkse verzorging en huishoudelijke taken in bijvoorbeeld een verzorgingshuis, kinderdagverblijf, </a:t>
            </a:r>
            <a:r>
              <a:rPr lang="nl-N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school.of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bij een sportvereniging 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helpt bij 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schoonmaken van kantoren, scholen of andere gebouwen. </a:t>
            </a:r>
          </a:p>
          <a:p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Retail –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helpt in de winkel of het magazijn. Je vult de schappen en helpt klanten met vragen. </a:t>
            </a:r>
            <a:endParaRPr lang="nl-NL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581395-6595-FFB7-34FA-0ABC7E345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1578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FE8A7-664D-BA02-A0B8-32D98D8CC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E63233-BE2A-2CBE-B6F9-DB830878C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CCFC28-1D99-BAAA-AA6A-B0B1FBD9C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Procestechniek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assistent procestechniek bedien je één of meer machines of controleer je het productieproces.</a:t>
            </a:r>
          </a:p>
          <a:p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Installatietechniek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installatietechniek help je een technisch vakman bij het installeren, onderhouden en repareren van installaties. 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02824B-8E17-8DC6-03A0-ED42FB8F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4124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Docent: </a:t>
            </a:r>
          </a:p>
          <a:p>
            <a:r>
              <a:rPr lang="nl-NL" dirty="0"/>
              <a:t>bekijk eerst klassikaal op de website van </a:t>
            </a:r>
            <a:r>
              <a:rPr lang="nl-NL" dirty="0" err="1"/>
              <a:t>kiesmbo</a:t>
            </a:r>
            <a:r>
              <a:rPr lang="nl-NL" dirty="0"/>
              <a:t> de 9 opleidingen</a:t>
            </a:r>
          </a:p>
          <a:p>
            <a:r>
              <a:rPr lang="nl-NL" dirty="0"/>
              <a:t>Via de link kom je direct bij de 9 entree- opleidingen</a:t>
            </a:r>
          </a:p>
          <a:p>
            <a:endParaRPr lang="nl-NL" dirty="0"/>
          </a:p>
          <a:p>
            <a:r>
              <a:rPr lang="nl-NL" dirty="0"/>
              <a:t>Je kunt op alle opleidingen even klikken. Als je klikt zie je een plaatje en daarnaast een korte uitleg. </a:t>
            </a:r>
          </a:p>
          <a:p>
            <a:r>
              <a:rPr lang="nl-NL" dirty="0"/>
              <a:t>Kies een  van de opleidingen om te laten zien welke informatie je daar verder kunt vinden over die opleiding:</a:t>
            </a:r>
          </a:p>
          <a:p>
            <a:r>
              <a:rPr lang="nl-NL" dirty="0"/>
              <a:t>Je ziet daar : </a:t>
            </a:r>
            <a:r>
              <a:rPr lang="nl-NL" i="1" dirty="0"/>
              <a:t>Wat leer ik</a:t>
            </a:r>
            <a:r>
              <a:rPr lang="nl-NL" dirty="0"/>
              <a:t>. Verder naar beneden kun je </a:t>
            </a:r>
            <a:r>
              <a:rPr lang="nl-NL" i="1" dirty="0"/>
              <a:t>een  filmpje </a:t>
            </a:r>
            <a:r>
              <a:rPr lang="nl-NL" dirty="0"/>
              <a:t>laten zien (ca 2 min) over wat je doet tijdens een stage.  </a:t>
            </a:r>
          </a:p>
          <a:p>
            <a:r>
              <a:rPr lang="nl-NL" dirty="0"/>
              <a:t>Als je naar beneden </a:t>
            </a:r>
            <a:r>
              <a:rPr lang="nl-NL" dirty="0" err="1"/>
              <a:t>scrollt</a:t>
            </a:r>
            <a:r>
              <a:rPr lang="nl-NL" dirty="0"/>
              <a:t> bij de opleiding van je keuze zie je een kaartje van Nederland. Daar kun je jouw plaats invullen en dan zie je waar je opleiding wordt gegeven. </a:t>
            </a:r>
          </a:p>
          <a:p>
            <a:r>
              <a:rPr lang="nl-NL" dirty="0"/>
              <a:t>Op de volgende sheet bespreek je de opdracht die de leerlingen gaan maken</a:t>
            </a:r>
          </a:p>
          <a:p>
            <a:r>
              <a:rPr lang="nl-NL" b="1" dirty="0"/>
              <a:t>NB: niet op alle mbo’s worden alle mbo 1  opleidingen gegeven. </a:t>
            </a:r>
            <a:r>
              <a:rPr lang="nl-NL" b="1" dirty="0" err="1"/>
              <a:t>Bijv</a:t>
            </a:r>
            <a:r>
              <a:rPr lang="nl-NL" b="1" dirty="0"/>
              <a:t> bij mbo Rijnland worden 7 mbo 1 opleidingen gegeven. </a:t>
            </a:r>
          </a:p>
          <a:p>
            <a:r>
              <a:rPr lang="nl-NL" b="1" dirty="0"/>
              <a:t>En ook nog in verschillende plaatsen – Gouda, Leiden, Zoetermeer, Woerden. Maar niet in alle plaatsen worden deze 7 opleidingen gegeven. </a:t>
            </a:r>
          </a:p>
          <a:p>
            <a:r>
              <a:rPr lang="nl-NL" b="1" dirty="0"/>
              <a:t>Zie verder toelichting op volgende sheet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365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E7762-308C-7872-8143-98292977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EB95A42-2947-7CA5-859A-4F7B069FD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2029802-A859-6C4E-BF77-1D2477A6C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Zie vorige sheet: docent laat bij een van de 9 opleidingen zien waar ze de informatie kunnen vinden voor deze opdracht</a:t>
            </a:r>
            <a:endParaRPr lang="nl-NL" b="1" i="0" dirty="0">
              <a:solidFill>
                <a:srgbClr val="3A0F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werkblad vraag om individuele hulp bij de 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opdrachten. 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dirty="0"/>
              <a:t>Het is belangrijk om de leerlingen goed te begeleiden bij de opdrachten op het werkblad</a:t>
            </a:r>
          </a:p>
          <a:p>
            <a:endParaRPr lang="nl-NL" dirty="0"/>
          </a:p>
          <a:p>
            <a:r>
              <a:rPr lang="nl-NL" b="1" dirty="0"/>
              <a:t>Opdracht 1 </a:t>
            </a:r>
          </a:p>
          <a:p>
            <a:r>
              <a:rPr lang="nl-NL" dirty="0"/>
              <a:t>Laat de leerlingen nu zelf kijken naar informatie over de  opleidingen. </a:t>
            </a:r>
          </a:p>
          <a:p>
            <a:r>
              <a:rPr lang="nl-NL" dirty="0"/>
              <a:t>En dan op het werkblad een top 2 maken voor de opleidingen die nu het leukst lijken</a:t>
            </a:r>
          </a:p>
          <a:p>
            <a:endParaRPr lang="nl-NL" dirty="0"/>
          </a:p>
          <a:p>
            <a:r>
              <a:rPr lang="nl-NL" dirty="0"/>
              <a:t>Opdracht 2 bekijk samen voor één opleiding deze drie vragen zodat ze weten waar ze dit kunnen vinden. </a:t>
            </a:r>
          </a:p>
          <a:p>
            <a:r>
              <a:rPr lang="nl-NL" dirty="0"/>
              <a:t>Maak vervolgens opdracht 2 op het werkblad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nl-NL" b="1" i="0" dirty="0">
                <a:solidFill>
                  <a:srgbClr val="3A0F49"/>
                </a:solidFill>
                <a:effectLst/>
              </a:rPr>
              <a:t>Wat leer je?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nl-NL" b="1" dirty="0">
                <a:solidFill>
                  <a:srgbClr val="3A0F49"/>
                </a:solidFill>
              </a:rPr>
              <a:t>Het filmpje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nl-NL" b="1" dirty="0">
                <a:solidFill>
                  <a:srgbClr val="3A0F49"/>
                </a:solidFill>
              </a:rPr>
              <a:t>Wordt de opleiding in jouw plaats gegeven?</a:t>
            </a:r>
            <a:endParaRPr lang="nl-NL" b="1" i="0" dirty="0">
              <a:solidFill>
                <a:srgbClr val="3A0F49"/>
              </a:solidFill>
              <a:effectLst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ABE8732-DF61-EFFA-B158-8243ACD77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797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BD75E-0984-CFE6-220E-CDF0F57C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1BF74A9-42C7-4008-9C52-27F381DC0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8317D02-26D9-874A-C6C9-AFFEC54AA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Docent  bespreekt met de leerlingen hoe ze opdracht 3 op het werkblad kunnen maken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EBE52B-CB9D-E74F-911E-81307F161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831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Docent: je kunt alle leerlingen klassikaal laten vertellen welke opleiding op </a:t>
            </a:r>
            <a:r>
              <a:rPr lang="nl-NL" dirty="0" err="1"/>
              <a:t>nr</a:t>
            </a:r>
            <a:r>
              <a:rPr lang="nl-NL" dirty="0"/>
              <a:t> 1 staat, welk beroep daarbij hoort en wat ze daar leuk aan vinden. </a:t>
            </a:r>
          </a:p>
          <a:p>
            <a:endParaRPr lang="nl-NL" dirty="0"/>
          </a:p>
          <a:p>
            <a:r>
              <a:rPr lang="nl-NL" dirty="0"/>
              <a:t>Alternatief:</a:t>
            </a:r>
          </a:p>
          <a:p>
            <a:r>
              <a:rPr lang="nl-NL" dirty="0"/>
              <a:t>1	Je kunt de leerlingen bij elkaar in een groepje zetten die dezelfde opleiding op </a:t>
            </a:r>
            <a:r>
              <a:rPr lang="nl-NL" dirty="0" err="1"/>
              <a:t>nr</a:t>
            </a:r>
            <a:r>
              <a:rPr lang="nl-NL" dirty="0"/>
              <a:t> 1 hebben gekozen</a:t>
            </a:r>
          </a:p>
          <a:p>
            <a:r>
              <a:rPr lang="nl-NL" dirty="0"/>
              <a:t>Laat ze elkaar vertellen wat leuk lijkt aan het beroep dat in het filmpje naar voren kwam. </a:t>
            </a:r>
          </a:p>
          <a:p>
            <a:r>
              <a:rPr lang="nl-NL" dirty="0"/>
              <a:t>2	Ze kunnen een </a:t>
            </a:r>
            <a:r>
              <a:rPr lang="nl-NL" dirty="0" err="1"/>
              <a:t>woordcloud</a:t>
            </a:r>
            <a:r>
              <a:rPr lang="nl-NL" dirty="0"/>
              <a:t> maken van alle woorden die bij het beroep horen. Het beroep dat hoort bij de opleiding die op </a:t>
            </a:r>
            <a:r>
              <a:rPr lang="nl-NL" dirty="0" err="1"/>
              <a:t>nr</a:t>
            </a:r>
            <a:r>
              <a:rPr lang="nl-NL" dirty="0"/>
              <a:t> 1 staat.</a:t>
            </a:r>
          </a:p>
          <a:p>
            <a:pPr marL="0" indent="0">
              <a:buNone/>
            </a:pPr>
            <a:r>
              <a:rPr lang="nl-NL" dirty="0"/>
              <a:t>(wat moet je kunnen, waar kun je werken, wat zijn je taken).</a:t>
            </a:r>
          </a:p>
          <a:p>
            <a:pPr marL="0" indent="0">
              <a:buNone/>
            </a:pPr>
            <a:r>
              <a:rPr lang="nl-NL" dirty="0"/>
              <a:t>3	Het blad met de </a:t>
            </a:r>
            <a:r>
              <a:rPr lang="nl-NL" dirty="0" err="1"/>
              <a:t>woordcloud</a:t>
            </a:r>
            <a:r>
              <a:rPr lang="nl-NL" dirty="0"/>
              <a:t> kan </a:t>
            </a:r>
            <a:r>
              <a:rPr lang="nl-NL" dirty="0" err="1"/>
              <a:t>fworden</a:t>
            </a:r>
            <a:r>
              <a:rPr lang="nl-NL" dirty="0"/>
              <a:t> opgeslagen in het loopbaandossier. En kan gebruikt worden in het leerling mentor oudergesprek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8283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491F7-A997-EA5A-506A-4BBC9685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C6A7863-713A-264F-36DC-0A3AC060E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71A6722-EF68-4453-5ED5-250413B49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kosten van een entree opleiding in andere lessen aan bod komt kan dit hier achterwege blijven.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studenten op mbo 1 is de ov kaart gratis </a:t>
            </a:r>
          </a:p>
          <a:p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 moeten kiezen voor OV kaart die in het weekend geldig is of door de week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0085CB-51CF-A3FE-25AD-7D3AD89B8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0047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5618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8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8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1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9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0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7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4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4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9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9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youtube.com/watch?v=vh53vp_MT6E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youtube.com/watch?v=wKPTzAI_LkA" TargetMode="External"/><Relationship Id="rId4" Type="http://schemas.openxmlformats.org/officeDocument/2006/relationships/hyperlink" Target="https://www.youtube.com/watch?v=XCtdFxPB3DM" TargetMode="Externa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iesmbo.nl/opleidingen/entree/assistent-mobiliteitsbranche" TargetMode="External"/><Relationship Id="rId13" Type="http://schemas.openxmlformats.org/officeDocument/2006/relationships/image" Target="../media/image5.png"/><Relationship Id="rId3" Type="http://schemas.openxmlformats.org/officeDocument/2006/relationships/hyperlink" Target="https://www.kiesmbo.nl/opleidingen/entree" TargetMode="External"/><Relationship Id="rId7" Type="http://schemas.openxmlformats.org/officeDocument/2006/relationships/hyperlink" Target="https://www.kiesmbo.nl/opleidingen/entree/assistent-horeca-voeding-of-voedingsindustrie" TargetMode="External"/><Relationship Id="rId12" Type="http://schemas.openxmlformats.org/officeDocument/2006/relationships/hyperlink" Target="https://www.kiesmbo.nl/opleidingen/entree/assistent-bouwen-wonen-en-onderhou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iesmbo.nl/opleidingen/entree/assistent-procestechniek" TargetMode="External"/><Relationship Id="rId11" Type="http://schemas.openxmlformats.org/officeDocument/2006/relationships/hyperlink" Target="https://www.kiesmbo.nl/opleidingen/entree/assistent-verkoopretail" TargetMode="External"/><Relationship Id="rId5" Type="http://schemas.openxmlformats.org/officeDocument/2006/relationships/hyperlink" Target="https://www.kiesmbo.nl/opleidingen/entree/assistent-plant-dier-of-groene-omgeving" TargetMode="External"/><Relationship Id="rId10" Type="http://schemas.openxmlformats.org/officeDocument/2006/relationships/hyperlink" Target="https://www.kiesmbo.nl/opleidingen/entree/assistent-dienstverlening" TargetMode="External"/><Relationship Id="rId4" Type="http://schemas.openxmlformats.org/officeDocument/2006/relationships/hyperlink" Target="https://www.kiesmbo.nl/opleidingen/entree/assistent-logistiek" TargetMode="External"/><Relationship Id="rId9" Type="http://schemas.openxmlformats.org/officeDocument/2006/relationships/hyperlink" Target="https://www.kiesmbo.nl/opleidingen/entree/assistent-metaal-elektro-en-installatietechniek" TargetMode="External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esmbo.nl/opleidingen/entre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jksoverheid.nl/onderwerpen/middelbaar-beroepsonderwijs/kosten-mbo-opleidi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192AB1A-1D37-AE7D-5E8F-B1D5F36C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7C6B-C490-FE63-7AC6-3FA911E1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20"/>
            <a:ext cx="10972800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Avenir Next LT Pro"/>
              </a:rPr>
              <a:t>Tips voor de docent bij het uitvoeren van deze les: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30E1FD-A4DE-0FB5-B364-EB4DC89D9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89" y="1719157"/>
            <a:ext cx="12192000" cy="4756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Lees de </a:t>
            </a:r>
            <a:r>
              <a:rPr lang="nl-NL" sz="2400" b="1" dirty="0"/>
              <a:t>notities</a:t>
            </a:r>
            <a:r>
              <a:rPr lang="nl-NL" sz="2400" dirty="0"/>
              <a:t> onder de sheets voor uitleg en suggesties.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Voordat de klas met de inhoud van de les aan de slag gaat is er een sheet met </a:t>
            </a:r>
            <a:r>
              <a:rPr lang="nl-NL" sz="2400" b="1" dirty="0"/>
              <a:t>moeilijke woorden</a:t>
            </a:r>
            <a:r>
              <a:rPr lang="nl-NL" sz="2400"/>
              <a:t>. Vul deze woordenlijst aan, passend bij het niveau van de klas.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In sommige opdrachten wordt gesproken over </a:t>
            </a:r>
            <a:r>
              <a:rPr lang="nl-NL" sz="2400" b="1" dirty="0"/>
              <a:t>ouders/ verzorgers</a:t>
            </a:r>
            <a:r>
              <a:rPr lang="nl-NL" sz="2400"/>
              <a:t>. Voor *</a:t>
            </a:r>
            <a:r>
              <a:rPr lang="nl-NL" sz="2400" b="1"/>
              <a:t>AMV-ers</a:t>
            </a:r>
            <a:r>
              <a:rPr lang="nl-NL" sz="2400" dirty="0"/>
              <a:t> is deze benaming vaak niet passend en confronterend. In dat geval kan je ouders/ verzorgers vervangen door bijvoorbeeld </a:t>
            </a:r>
            <a:r>
              <a:rPr lang="nl-NL" sz="2400" b="1"/>
              <a:t>'goede bekende’</a:t>
            </a:r>
            <a:r>
              <a:rPr lang="nl-NL" sz="2400"/>
              <a:t>.</a:t>
            </a:r>
            <a:r>
              <a:rPr lang="nl-NL" sz="2400" b="1" dirty="0"/>
              <a:t> 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 b="1">
                <a:highlight>
                  <a:srgbClr val="F5F5F5"/>
                </a:highlight>
              </a:rPr>
              <a:t>*AMV staat voor 'alleenstaande minderjarige vluchteling' die zonder ouders naar Nederland is gekomen.</a:t>
            </a: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2CB673-6B6E-3DB7-DD91-5204B92578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5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D8B9DA9B-1DBC-42C5-BFBC-E0C86E5C9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989E1E2-22C8-4964-9AA7-DA5BECE28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E6DE3BE-0824-453C-9D8B-6272A7DBD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3449100"/>
            <a:chOff x="0" y="0"/>
            <a:chExt cx="12188952" cy="34491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6D05D73-D9BE-41AA-AA77-0A0A3EB9A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3824578" cy="3449100"/>
            </a:xfrm>
            <a:custGeom>
              <a:avLst/>
              <a:gdLst>
                <a:gd name="connsiteX0" fmla="*/ 2864224 w 4608036"/>
                <a:gd name="connsiteY0" fmla="*/ 3013465 h 4155642"/>
                <a:gd name="connsiteX1" fmla="*/ 3193644 w 4608036"/>
                <a:gd name="connsiteY1" fmla="*/ 3342885 h 4155642"/>
                <a:gd name="connsiteX2" fmla="*/ 2864224 w 4608036"/>
                <a:gd name="connsiteY2" fmla="*/ 3672305 h 4155642"/>
                <a:gd name="connsiteX3" fmla="*/ 2534804 w 4608036"/>
                <a:gd name="connsiteY3" fmla="*/ 3342885 h 4155642"/>
                <a:gd name="connsiteX4" fmla="*/ 2864224 w 4608036"/>
                <a:gd name="connsiteY4" fmla="*/ 3013465 h 4155642"/>
                <a:gd name="connsiteX5" fmla="*/ 4137192 w 4608036"/>
                <a:gd name="connsiteY5" fmla="*/ 1067730 h 4155642"/>
                <a:gd name="connsiteX6" fmla="*/ 4608036 w 4608036"/>
                <a:gd name="connsiteY6" fmla="*/ 1538574 h 4155642"/>
                <a:gd name="connsiteX7" fmla="*/ 4137192 w 4608036"/>
                <a:gd name="connsiteY7" fmla="*/ 2009418 h 4155642"/>
                <a:gd name="connsiteX8" fmla="*/ 3666348 w 4608036"/>
                <a:gd name="connsiteY8" fmla="*/ 1538574 h 4155642"/>
                <a:gd name="connsiteX9" fmla="*/ 4137192 w 4608036"/>
                <a:gd name="connsiteY9" fmla="*/ 1067730 h 4155642"/>
                <a:gd name="connsiteX10" fmla="*/ 0 w 4608036"/>
                <a:gd name="connsiteY10" fmla="*/ 0 h 4155642"/>
                <a:gd name="connsiteX11" fmla="*/ 3795833 w 4608036"/>
                <a:gd name="connsiteY11" fmla="*/ 0 h 4155642"/>
                <a:gd name="connsiteX12" fmla="*/ 3841595 w 4608036"/>
                <a:gd name="connsiteY12" fmla="*/ 73186 h 4155642"/>
                <a:gd name="connsiteX13" fmla="*/ 3934738 w 4608036"/>
                <a:gd name="connsiteY13" fmla="*/ 385943 h 4155642"/>
                <a:gd name="connsiteX14" fmla="*/ 3463544 w 4608036"/>
                <a:gd name="connsiteY14" fmla="*/ 1479388 h 4155642"/>
                <a:gd name="connsiteX15" fmla="*/ 3697976 w 4608036"/>
                <a:gd name="connsiteY15" fmla="*/ 2152566 h 4155642"/>
                <a:gd name="connsiteX16" fmla="*/ 4453203 w 4608036"/>
                <a:gd name="connsiteY16" fmla="*/ 2717907 h 4155642"/>
                <a:gd name="connsiteX17" fmla="*/ 4496628 w 4608036"/>
                <a:gd name="connsiteY17" fmla="*/ 3226246 h 4155642"/>
                <a:gd name="connsiteX18" fmla="*/ 4496096 w 4608036"/>
                <a:gd name="connsiteY18" fmla="*/ 3225957 h 4155642"/>
                <a:gd name="connsiteX19" fmla="*/ 4451007 w 4608036"/>
                <a:gd name="connsiteY19" fmla="*/ 3316076 h 4155642"/>
                <a:gd name="connsiteX20" fmla="*/ 3823709 w 4608036"/>
                <a:gd name="connsiteY20" fmla="*/ 3546693 h 4155642"/>
                <a:gd name="connsiteX21" fmla="*/ 3248158 w 4608036"/>
                <a:gd name="connsiteY21" fmla="*/ 2922031 h 4155642"/>
                <a:gd name="connsiteX22" fmla="*/ 2530174 w 4608036"/>
                <a:gd name="connsiteY22" fmla="*/ 2860271 h 4155642"/>
                <a:gd name="connsiteX23" fmla="*/ 2016602 w 4608036"/>
                <a:gd name="connsiteY23" fmla="*/ 4003023 h 4155642"/>
                <a:gd name="connsiteX24" fmla="*/ 1217280 w 4608036"/>
                <a:gd name="connsiteY24" fmla="*/ 4085330 h 4155642"/>
                <a:gd name="connsiteX25" fmla="*/ 610283 w 4608036"/>
                <a:gd name="connsiteY25" fmla="*/ 3347934 h 4155642"/>
                <a:gd name="connsiteX26" fmla="*/ 64778 w 4608036"/>
                <a:gd name="connsiteY26" fmla="*/ 3424177 h 4155642"/>
                <a:gd name="connsiteX27" fmla="*/ 0 w 4608036"/>
                <a:gd name="connsiteY27" fmla="*/ 3439842 h 41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608036" h="4155642">
                  <a:moveTo>
                    <a:pt x="2864224" y="3013465"/>
                  </a:moveTo>
                  <a:cubicBezTo>
                    <a:pt x="3046158" y="3013465"/>
                    <a:pt x="3193644" y="3160951"/>
                    <a:pt x="3193644" y="3342885"/>
                  </a:cubicBezTo>
                  <a:cubicBezTo>
                    <a:pt x="3193644" y="3524819"/>
                    <a:pt x="3046158" y="3672305"/>
                    <a:pt x="2864224" y="3672305"/>
                  </a:cubicBezTo>
                  <a:cubicBezTo>
                    <a:pt x="2682290" y="3672305"/>
                    <a:pt x="2534804" y="3524819"/>
                    <a:pt x="2534804" y="3342885"/>
                  </a:cubicBezTo>
                  <a:cubicBezTo>
                    <a:pt x="2534804" y="3160951"/>
                    <a:pt x="2682290" y="3013465"/>
                    <a:pt x="2864224" y="3013465"/>
                  </a:cubicBezTo>
                  <a:close/>
                  <a:moveTo>
                    <a:pt x="4137192" y="1067730"/>
                  </a:moveTo>
                  <a:cubicBezTo>
                    <a:pt x="4397232" y="1067730"/>
                    <a:pt x="4608036" y="1278534"/>
                    <a:pt x="4608036" y="1538574"/>
                  </a:cubicBezTo>
                  <a:cubicBezTo>
                    <a:pt x="4608036" y="1798614"/>
                    <a:pt x="4397232" y="2009418"/>
                    <a:pt x="4137192" y="2009418"/>
                  </a:cubicBezTo>
                  <a:cubicBezTo>
                    <a:pt x="3877152" y="2009418"/>
                    <a:pt x="3666348" y="1798614"/>
                    <a:pt x="3666348" y="1538574"/>
                  </a:cubicBezTo>
                  <a:cubicBezTo>
                    <a:pt x="3666348" y="1278534"/>
                    <a:pt x="3877152" y="1067730"/>
                    <a:pt x="4137192" y="1067730"/>
                  </a:cubicBezTo>
                  <a:close/>
                  <a:moveTo>
                    <a:pt x="0" y="0"/>
                  </a:moveTo>
                  <a:lnTo>
                    <a:pt x="3795833" y="0"/>
                  </a:lnTo>
                  <a:lnTo>
                    <a:pt x="3841595" y="73186"/>
                  </a:lnTo>
                  <a:cubicBezTo>
                    <a:pt x="3894967" y="172063"/>
                    <a:pt x="3928651" y="280143"/>
                    <a:pt x="3934738" y="385943"/>
                  </a:cubicBezTo>
                  <a:cubicBezTo>
                    <a:pt x="3960418" y="832278"/>
                    <a:pt x="3478459" y="955056"/>
                    <a:pt x="3463544" y="1479388"/>
                  </a:cubicBezTo>
                  <a:cubicBezTo>
                    <a:pt x="3453054" y="1845938"/>
                    <a:pt x="3679069" y="2129671"/>
                    <a:pt x="3697976" y="2152566"/>
                  </a:cubicBezTo>
                  <a:cubicBezTo>
                    <a:pt x="3965589" y="2479019"/>
                    <a:pt x="4316509" y="2388300"/>
                    <a:pt x="4453203" y="2717907"/>
                  </a:cubicBezTo>
                  <a:cubicBezTo>
                    <a:pt x="4482150" y="2787623"/>
                    <a:pt x="4575626" y="3013102"/>
                    <a:pt x="4496628" y="3226246"/>
                  </a:cubicBezTo>
                  <a:lnTo>
                    <a:pt x="4496096" y="3225957"/>
                  </a:lnTo>
                  <a:cubicBezTo>
                    <a:pt x="4484372" y="3257587"/>
                    <a:pt x="4469256" y="3287777"/>
                    <a:pt x="4451007" y="3316076"/>
                  </a:cubicBezTo>
                  <a:cubicBezTo>
                    <a:pt x="4320132" y="3518667"/>
                    <a:pt x="4035532" y="3615706"/>
                    <a:pt x="3823709" y="3546693"/>
                  </a:cubicBezTo>
                  <a:cubicBezTo>
                    <a:pt x="3538592" y="3453712"/>
                    <a:pt x="3591223" y="3127434"/>
                    <a:pt x="3248158" y="2922031"/>
                  </a:cubicBezTo>
                  <a:cubicBezTo>
                    <a:pt x="3067991" y="2814166"/>
                    <a:pt x="2749462" y="2730532"/>
                    <a:pt x="2530174" y="2860271"/>
                  </a:cubicBezTo>
                  <a:cubicBezTo>
                    <a:pt x="2163165" y="3077424"/>
                    <a:pt x="2417778" y="3690971"/>
                    <a:pt x="2016602" y="4003023"/>
                  </a:cubicBezTo>
                  <a:cubicBezTo>
                    <a:pt x="1798688" y="4172165"/>
                    <a:pt x="1453297" y="4202389"/>
                    <a:pt x="1217280" y="4085330"/>
                  </a:cubicBezTo>
                  <a:cubicBezTo>
                    <a:pt x="855483" y="3905582"/>
                    <a:pt x="940040" y="3474447"/>
                    <a:pt x="610283" y="3347934"/>
                  </a:cubicBezTo>
                  <a:cubicBezTo>
                    <a:pt x="439259" y="3282322"/>
                    <a:pt x="269119" y="3365698"/>
                    <a:pt x="64778" y="3424177"/>
                  </a:cubicBezTo>
                  <a:lnTo>
                    <a:pt x="0" y="3439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03098B-9C5B-42CF-8CB5-49E411EAC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16074" y="0"/>
              <a:ext cx="5122410" cy="2483032"/>
            </a:xfrm>
            <a:custGeom>
              <a:avLst/>
              <a:gdLst>
                <a:gd name="connsiteX0" fmla="*/ 2376185 w 6680315"/>
                <a:gd name="connsiteY0" fmla="*/ 2274739 h 3133080"/>
                <a:gd name="connsiteX1" fmla="*/ 2621677 w 6680315"/>
                <a:gd name="connsiteY1" fmla="*/ 2520231 h 3133080"/>
                <a:gd name="connsiteX2" fmla="*/ 2376185 w 6680315"/>
                <a:gd name="connsiteY2" fmla="*/ 2765723 h 3133080"/>
                <a:gd name="connsiteX3" fmla="*/ 2130693 w 6680315"/>
                <a:gd name="connsiteY3" fmla="*/ 2520231 h 3133080"/>
                <a:gd name="connsiteX4" fmla="*/ 2376185 w 6680315"/>
                <a:gd name="connsiteY4" fmla="*/ 2274739 h 3133080"/>
                <a:gd name="connsiteX5" fmla="*/ 915559 w 6680315"/>
                <a:gd name="connsiteY5" fmla="*/ 0 h 3133080"/>
                <a:gd name="connsiteX6" fmla="*/ 6269857 w 6680315"/>
                <a:gd name="connsiteY6" fmla="*/ 0 h 3133080"/>
                <a:gd name="connsiteX7" fmla="*/ 6333461 w 6680315"/>
                <a:gd name="connsiteY7" fmla="*/ 55051 h 3133080"/>
                <a:gd name="connsiteX8" fmla="*/ 6627820 w 6680315"/>
                <a:gd name="connsiteY8" fmla="*/ 535633 h 3133080"/>
                <a:gd name="connsiteX9" fmla="*/ 5916976 w 6680315"/>
                <a:gd name="connsiteY9" fmla="*/ 1967923 h 3133080"/>
                <a:gd name="connsiteX10" fmla="*/ 5656632 w 6680315"/>
                <a:gd name="connsiteY10" fmla="*/ 2028995 h 3133080"/>
                <a:gd name="connsiteX11" fmla="*/ 5657201 w 6680315"/>
                <a:gd name="connsiteY11" fmla="*/ 2029343 h 3133080"/>
                <a:gd name="connsiteX12" fmla="*/ 4819410 w 6680315"/>
                <a:gd name="connsiteY12" fmla="*/ 2573019 h 3133080"/>
                <a:gd name="connsiteX13" fmla="*/ 4152315 w 6680315"/>
                <a:gd name="connsiteY13" fmla="*/ 3087290 h 3133080"/>
                <a:gd name="connsiteX14" fmla="*/ 2764377 w 6680315"/>
                <a:gd name="connsiteY14" fmla="*/ 2425642 h 3133080"/>
                <a:gd name="connsiteX15" fmla="*/ 2750517 w 6680315"/>
                <a:gd name="connsiteY15" fmla="*/ 2391089 h 3133080"/>
                <a:gd name="connsiteX16" fmla="*/ 2240374 w 6680315"/>
                <a:gd name="connsiteY16" fmla="*/ 2149627 h 3133080"/>
                <a:gd name="connsiteX17" fmla="*/ 2225364 w 6680315"/>
                <a:gd name="connsiteY17" fmla="*/ 2154748 h 3133080"/>
                <a:gd name="connsiteX18" fmla="*/ 1325912 w 6680315"/>
                <a:gd name="connsiteY18" fmla="*/ 2089711 h 3133080"/>
                <a:gd name="connsiteX19" fmla="*/ 824187 w 6680315"/>
                <a:gd name="connsiteY19" fmla="*/ 535061 h 3133080"/>
                <a:gd name="connsiteX20" fmla="*/ 919100 w 6680315"/>
                <a:gd name="connsiteY20" fmla="*/ 16532 h 3133080"/>
                <a:gd name="connsiteX21" fmla="*/ 0 w 6680315"/>
                <a:gd name="connsiteY21" fmla="*/ 0 h 3133080"/>
                <a:gd name="connsiteX22" fmla="*/ 759926 w 6680315"/>
                <a:gd name="connsiteY22" fmla="*/ 0 h 3133080"/>
                <a:gd name="connsiteX23" fmla="*/ 379963 w 6680315"/>
                <a:gd name="connsiteY23" fmla="*/ 379963 h 3133080"/>
                <a:gd name="connsiteX24" fmla="*/ 0 w 6680315"/>
                <a:gd name="connsiteY24" fmla="*/ 0 h 313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315" h="3133080">
                  <a:moveTo>
                    <a:pt x="2376185" y="2274739"/>
                  </a:moveTo>
                  <a:cubicBezTo>
                    <a:pt x="2511766" y="2274739"/>
                    <a:pt x="2621677" y="2384650"/>
                    <a:pt x="2621677" y="2520231"/>
                  </a:cubicBezTo>
                  <a:cubicBezTo>
                    <a:pt x="2621677" y="2655812"/>
                    <a:pt x="2511766" y="2765723"/>
                    <a:pt x="2376185" y="2765723"/>
                  </a:cubicBezTo>
                  <a:cubicBezTo>
                    <a:pt x="2240604" y="2765723"/>
                    <a:pt x="2130693" y="2655812"/>
                    <a:pt x="2130693" y="2520231"/>
                  </a:cubicBezTo>
                  <a:cubicBezTo>
                    <a:pt x="2130693" y="2384650"/>
                    <a:pt x="2240604" y="2274739"/>
                    <a:pt x="2376185" y="2274739"/>
                  </a:cubicBezTo>
                  <a:close/>
                  <a:moveTo>
                    <a:pt x="915559" y="0"/>
                  </a:moveTo>
                  <a:lnTo>
                    <a:pt x="6269857" y="0"/>
                  </a:lnTo>
                  <a:lnTo>
                    <a:pt x="6333461" y="55051"/>
                  </a:lnTo>
                  <a:cubicBezTo>
                    <a:pt x="6467804" y="186497"/>
                    <a:pt x="6570056" y="350740"/>
                    <a:pt x="6627820" y="535633"/>
                  </a:cubicBezTo>
                  <a:cubicBezTo>
                    <a:pt x="6812129" y="1122863"/>
                    <a:pt x="6495949" y="1759672"/>
                    <a:pt x="5916976" y="1967923"/>
                  </a:cubicBezTo>
                  <a:cubicBezTo>
                    <a:pt x="5832813" y="1998168"/>
                    <a:pt x="5745467" y="2018689"/>
                    <a:pt x="5656632" y="2028995"/>
                  </a:cubicBezTo>
                  <a:lnTo>
                    <a:pt x="5657201" y="2029343"/>
                  </a:lnTo>
                  <a:cubicBezTo>
                    <a:pt x="5308450" y="2070037"/>
                    <a:pt x="4998668" y="2271133"/>
                    <a:pt x="4819410" y="2573019"/>
                  </a:cubicBezTo>
                  <a:cubicBezTo>
                    <a:pt x="4670050" y="2822633"/>
                    <a:pt x="4431704" y="3006386"/>
                    <a:pt x="4152315" y="3087290"/>
                  </a:cubicBezTo>
                  <a:cubicBezTo>
                    <a:pt x="3592036" y="3250782"/>
                    <a:pt x="2989950" y="2964019"/>
                    <a:pt x="2764377" y="2425642"/>
                  </a:cubicBezTo>
                  <a:cubicBezTo>
                    <a:pt x="2759551" y="2414135"/>
                    <a:pt x="2754885" y="2402573"/>
                    <a:pt x="2750517" y="2391089"/>
                  </a:cubicBezTo>
                  <a:cubicBezTo>
                    <a:pt x="2672611" y="2187301"/>
                    <a:pt x="2445841" y="2076373"/>
                    <a:pt x="2240374" y="2149627"/>
                  </a:cubicBezTo>
                  <a:cubicBezTo>
                    <a:pt x="2235371" y="2151333"/>
                    <a:pt x="2230368" y="2153040"/>
                    <a:pt x="2225364" y="2154748"/>
                  </a:cubicBezTo>
                  <a:cubicBezTo>
                    <a:pt x="1929107" y="2255822"/>
                    <a:pt x="1604512" y="2232327"/>
                    <a:pt x="1325912" y="2089711"/>
                  </a:cubicBezTo>
                  <a:cubicBezTo>
                    <a:pt x="758058" y="1798925"/>
                    <a:pt x="533439" y="1102920"/>
                    <a:pt x="824187" y="535061"/>
                  </a:cubicBezTo>
                  <a:cubicBezTo>
                    <a:pt x="906824" y="374161"/>
                    <a:pt x="939105" y="193647"/>
                    <a:pt x="919100" y="16532"/>
                  </a:cubicBezTo>
                  <a:close/>
                  <a:moveTo>
                    <a:pt x="0" y="0"/>
                  </a:moveTo>
                  <a:lnTo>
                    <a:pt x="759926" y="0"/>
                  </a:lnTo>
                  <a:cubicBezTo>
                    <a:pt x="759926" y="209848"/>
                    <a:pt x="589811" y="379963"/>
                    <a:pt x="379963" y="379963"/>
                  </a:cubicBezTo>
                  <a:cubicBezTo>
                    <a:pt x="170115" y="379963"/>
                    <a:pt x="0" y="2098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5CF38C4-9FB0-4734-B1A8-B11D5B7B6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13412" y="0"/>
              <a:ext cx="3275540" cy="3193212"/>
            </a:xfrm>
            <a:custGeom>
              <a:avLst/>
              <a:gdLst>
                <a:gd name="connsiteX0" fmla="*/ 356965 w 4755826"/>
                <a:gd name="connsiteY0" fmla="*/ 1510747 h 4636292"/>
                <a:gd name="connsiteX1" fmla="*/ 633073 w 4755826"/>
                <a:gd name="connsiteY1" fmla="*/ 1786855 h 4636292"/>
                <a:gd name="connsiteX2" fmla="*/ 356965 w 4755826"/>
                <a:gd name="connsiteY2" fmla="*/ 2062963 h 4636292"/>
                <a:gd name="connsiteX3" fmla="*/ 80857 w 4755826"/>
                <a:gd name="connsiteY3" fmla="*/ 1786855 h 4636292"/>
                <a:gd name="connsiteX4" fmla="*/ 356965 w 4755826"/>
                <a:gd name="connsiteY4" fmla="*/ 1510747 h 4636292"/>
                <a:gd name="connsiteX5" fmla="*/ 596573 w 4755826"/>
                <a:gd name="connsiteY5" fmla="*/ 0 h 4636292"/>
                <a:gd name="connsiteX6" fmla="*/ 4755826 w 4755826"/>
                <a:gd name="connsiteY6" fmla="*/ 0 h 4636292"/>
                <a:gd name="connsiteX7" fmla="*/ 4755826 w 4755826"/>
                <a:gd name="connsiteY7" fmla="*/ 3811763 h 4636292"/>
                <a:gd name="connsiteX8" fmla="*/ 4741436 w 4755826"/>
                <a:gd name="connsiteY8" fmla="*/ 3805391 h 4636292"/>
                <a:gd name="connsiteX9" fmla="*/ 4472311 w 4755826"/>
                <a:gd name="connsiteY9" fmla="*/ 3792619 h 4636292"/>
                <a:gd name="connsiteX10" fmla="*/ 3645297 w 4755826"/>
                <a:gd name="connsiteY10" fmla="*/ 4545251 h 4636292"/>
                <a:gd name="connsiteX11" fmla="*/ 2743181 w 4755826"/>
                <a:gd name="connsiteY11" fmla="*/ 4497419 h 4636292"/>
                <a:gd name="connsiteX12" fmla="*/ 2044123 w 4755826"/>
                <a:gd name="connsiteY12" fmla="*/ 3902154 h 4636292"/>
                <a:gd name="connsiteX13" fmla="*/ 443230 w 4755826"/>
                <a:gd name="connsiteY13" fmla="*/ 4052449 h 4636292"/>
                <a:gd name="connsiteX14" fmla="*/ 4237 w 4755826"/>
                <a:gd name="connsiteY14" fmla="*/ 3104110 h 4636292"/>
                <a:gd name="connsiteX15" fmla="*/ 809700 w 4755826"/>
                <a:gd name="connsiteY15" fmla="*/ 1782672 h 4636292"/>
                <a:gd name="connsiteX16" fmla="*/ 71276 w 4755826"/>
                <a:gd name="connsiteY16" fmla="*/ 805894 h 4636292"/>
                <a:gd name="connsiteX17" fmla="*/ 596555 w 4755826"/>
                <a:gd name="connsiteY17" fmla="*/ 56 h 463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5826" h="4636292">
                  <a:moveTo>
                    <a:pt x="356965" y="1510747"/>
                  </a:moveTo>
                  <a:cubicBezTo>
                    <a:pt x="509455" y="1510747"/>
                    <a:pt x="633073" y="1634365"/>
                    <a:pt x="633073" y="1786855"/>
                  </a:cubicBezTo>
                  <a:cubicBezTo>
                    <a:pt x="633073" y="1939345"/>
                    <a:pt x="509455" y="2062963"/>
                    <a:pt x="356965" y="2062963"/>
                  </a:cubicBezTo>
                  <a:cubicBezTo>
                    <a:pt x="204475" y="2062963"/>
                    <a:pt x="80857" y="1939345"/>
                    <a:pt x="80857" y="1786855"/>
                  </a:cubicBezTo>
                  <a:cubicBezTo>
                    <a:pt x="80857" y="1634365"/>
                    <a:pt x="204475" y="1510747"/>
                    <a:pt x="356965" y="1510747"/>
                  </a:cubicBezTo>
                  <a:close/>
                  <a:moveTo>
                    <a:pt x="596573" y="0"/>
                  </a:moveTo>
                  <a:lnTo>
                    <a:pt x="4755826" y="0"/>
                  </a:lnTo>
                  <a:lnTo>
                    <a:pt x="4755826" y="3811763"/>
                  </a:lnTo>
                  <a:lnTo>
                    <a:pt x="4741436" y="3805391"/>
                  </a:lnTo>
                  <a:cubicBezTo>
                    <a:pt x="4658853" y="3777264"/>
                    <a:pt x="4571441" y="3767265"/>
                    <a:pt x="4472311" y="3792619"/>
                  </a:cubicBezTo>
                  <a:cubicBezTo>
                    <a:pt x="4143272" y="3876780"/>
                    <a:pt x="4072005" y="4319983"/>
                    <a:pt x="3645297" y="4545251"/>
                  </a:cubicBezTo>
                  <a:cubicBezTo>
                    <a:pt x="3326314" y="4713713"/>
                    <a:pt x="3049499" y="4619025"/>
                    <a:pt x="2743181" y="4497419"/>
                  </a:cubicBezTo>
                  <a:cubicBezTo>
                    <a:pt x="2329337" y="4332934"/>
                    <a:pt x="2392121" y="4055114"/>
                    <a:pt x="2044123" y="3902154"/>
                  </a:cubicBezTo>
                  <a:cubicBezTo>
                    <a:pt x="1449035" y="3640479"/>
                    <a:pt x="945081" y="4309626"/>
                    <a:pt x="443230" y="4052449"/>
                  </a:cubicBezTo>
                  <a:cubicBezTo>
                    <a:pt x="133616" y="3893621"/>
                    <a:pt x="-28889" y="3449683"/>
                    <a:pt x="4237" y="3104110"/>
                  </a:cubicBezTo>
                  <a:cubicBezTo>
                    <a:pt x="68675" y="2433787"/>
                    <a:pt x="853966" y="2271030"/>
                    <a:pt x="809700" y="1782672"/>
                  </a:cubicBezTo>
                  <a:cubicBezTo>
                    <a:pt x="768799" y="1331417"/>
                    <a:pt x="77721" y="1250460"/>
                    <a:pt x="71276" y="805894"/>
                  </a:cubicBezTo>
                  <a:cubicBezTo>
                    <a:pt x="66307" y="459384"/>
                    <a:pt x="480827" y="267363"/>
                    <a:pt x="59655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10AC35B-3168-AAFC-89D3-368AD3684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3314203"/>
            <a:ext cx="9897978" cy="2800349"/>
          </a:xfrm>
        </p:spPr>
        <p:txBody>
          <a:bodyPr anchor="ctr">
            <a:normAutofit/>
          </a:bodyPr>
          <a:lstStyle/>
          <a:p>
            <a:r>
              <a:rPr lang="nl-NL" sz="4000" b="1" dirty="0"/>
              <a:t>Les </a:t>
            </a:r>
            <a:br>
              <a:rPr lang="nl-NL" sz="4000" b="1" dirty="0"/>
            </a:br>
            <a:r>
              <a:rPr lang="nl-NL" sz="4000" b="1" dirty="0"/>
              <a:t>“ Entree-opleidingen leren kennen.”</a:t>
            </a:r>
            <a:br>
              <a:rPr lang="nl-NL" sz="4000" b="1" dirty="0"/>
            </a:br>
            <a:endParaRPr lang="nl-N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7" name="Afbeelding 26" descr="Afbeelding met clipart, tekening, Graphics, illustratie&#10;&#10;Automatisch gegenereerde beschrijving">
            <a:extLst>
              <a:ext uri="{FF2B5EF4-FFF2-40B4-BE49-F238E27FC236}">
                <a16:creationId xmlns:a16="http://schemas.microsoft.com/office/drawing/2014/main" id="{88ABD777-7284-FAFB-52BF-AB16E45E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208427"/>
            <a:ext cx="2123393" cy="22410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32BE1290-7FC3-92C2-6176-45D47A29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471" y="0"/>
            <a:ext cx="2241048" cy="20505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1B7304C-2257-C1DA-A2AC-5F82F4557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975" y="527776"/>
            <a:ext cx="2241048" cy="16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6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Wat ga je deze les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 lnSpcReduction="10000"/>
          </a:bodyPr>
          <a:lstStyle/>
          <a:p>
            <a:r>
              <a:rPr lang="nl-NL" sz="3200" dirty="0"/>
              <a:t>Lesdoelen: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Je krijgt meer beeld van de verschillende Entree- opleidingen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Je ontdekt welke opleidingen bij je passen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Je leert beroepen kennen bij die opleidingen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3200" dirty="0"/>
              <a:t>Activiteiten: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Uitleg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Opdracht- je krijgt een werkblad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Nabespreken of reflecteren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4711A6F-5E10-D3B8-0E90-96A64FCAE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576" y="665794"/>
            <a:ext cx="1936824" cy="122619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AFB78B-5616-86D1-0921-5743A5AB3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932" y="4167016"/>
            <a:ext cx="1936824" cy="178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1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1380B7A-5B85-4642-8878-2089DEF2C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848D562A-EF99-44C6-AA29-9D3E42177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2299" y="-1"/>
            <a:ext cx="5726653" cy="6858000"/>
          </a:xfrm>
          <a:custGeom>
            <a:avLst/>
            <a:gdLst>
              <a:gd name="connsiteX0" fmla="*/ 615190 w 5726653"/>
              <a:gd name="connsiteY0" fmla="*/ 3536635 h 6858000"/>
              <a:gd name="connsiteX1" fmla="*/ 1124778 w 5726653"/>
              <a:gd name="connsiteY1" fmla="*/ 4046223 h 6858000"/>
              <a:gd name="connsiteX2" fmla="*/ 615190 w 5726653"/>
              <a:gd name="connsiteY2" fmla="*/ 4555811 h 6858000"/>
              <a:gd name="connsiteX3" fmla="*/ 105602 w 5726653"/>
              <a:gd name="connsiteY3" fmla="*/ 4046223 h 6858000"/>
              <a:gd name="connsiteX4" fmla="*/ 615190 w 5726653"/>
              <a:gd name="connsiteY4" fmla="*/ 3536635 h 6858000"/>
              <a:gd name="connsiteX5" fmla="*/ 1497780 w 5726653"/>
              <a:gd name="connsiteY5" fmla="*/ 0 h 6858000"/>
              <a:gd name="connsiteX6" fmla="*/ 5164844 w 5726653"/>
              <a:gd name="connsiteY6" fmla="*/ 0 h 6858000"/>
              <a:gd name="connsiteX7" fmla="*/ 5726653 w 5726653"/>
              <a:gd name="connsiteY7" fmla="*/ 0 h 6858000"/>
              <a:gd name="connsiteX8" fmla="*/ 5726653 w 5726653"/>
              <a:gd name="connsiteY8" fmla="*/ 6858000 h 6858000"/>
              <a:gd name="connsiteX9" fmla="*/ 311757 w 5726653"/>
              <a:gd name="connsiteY9" fmla="*/ 6858000 h 6858000"/>
              <a:gd name="connsiteX10" fmla="*/ 314130 w 5726653"/>
              <a:gd name="connsiteY10" fmla="*/ 6707670 h 6858000"/>
              <a:gd name="connsiteX11" fmla="*/ 599702 w 5726653"/>
              <a:gd name="connsiteY11" fmla="*/ 5670858 h 6858000"/>
              <a:gd name="connsiteX12" fmla="*/ 1211433 w 5726653"/>
              <a:gd name="connsiteY12" fmla="*/ 4641255 h 6858000"/>
              <a:gd name="connsiteX13" fmla="*/ 1053041 w 5726653"/>
              <a:gd name="connsiteY13" fmla="*/ 3164269 h 6858000"/>
              <a:gd name="connsiteX14" fmla="*/ 607048 w 5726653"/>
              <a:gd name="connsiteY14" fmla="*/ 2589405 h 6858000"/>
              <a:gd name="connsiteX15" fmla="*/ 1054915 w 5726653"/>
              <a:gd name="connsiteY15" fmla="*/ 1068099 h 6858000"/>
              <a:gd name="connsiteX16" fmla="*/ 1502877 w 5726653"/>
              <a:gd name="connsiteY16" fmla="*/ 419995 h 6858000"/>
              <a:gd name="connsiteX17" fmla="*/ 1505904 w 5726653"/>
              <a:gd name="connsiteY17" fmla="*/ 184996 h 6858000"/>
              <a:gd name="connsiteX18" fmla="*/ 14543 w 5726653"/>
              <a:gd name="connsiteY18" fmla="*/ 0 h 6858000"/>
              <a:gd name="connsiteX19" fmla="*/ 879351 w 5726653"/>
              <a:gd name="connsiteY19" fmla="*/ 0 h 6858000"/>
              <a:gd name="connsiteX20" fmla="*/ 892053 w 5726653"/>
              <a:gd name="connsiteY20" fmla="*/ 78052 h 6858000"/>
              <a:gd name="connsiteX21" fmla="*/ 561940 w 5726653"/>
              <a:gd name="connsiteY21" fmla="*/ 535443 h 6858000"/>
              <a:gd name="connsiteX22" fmla="*/ 15319 w 5726653"/>
              <a:gd name="connsiteY22" fmla="*/ 219852 h 6858000"/>
              <a:gd name="connsiteX23" fmla="*/ 4234 w 5726653"/>
              <a:gd name="connsiteY23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6653" h="6858000">
                <a:moveTo>
                  <a:pt x="615190" y="3536635"/>
                </a:moveTo>
                <a:cubicBezTo>
                  <a:pt x="896628" y="3536635"/>
                  <a:pt x="1124778" y="3764785"/>
                  <a:pt x="1124778" y="4046223"/>
                </a:cubicBezTo>
                <a:cubicBezTo>
                  <a:pt x="1124778" y="4327661"/>
                  <a:pt x="896628" y="4555811"/>
                  <a:pt x="615190" y="4555811"/>
                </a:cubicBezTo>
                <a:cubicBezTo>
                  <a:pt x="333752" y="4555811"/>
                  <a:pt x="105602" y="4327661"/>
                  <a:pt x="105602" y="4046223"/>
                </a:cubicBezTo>
                <a:cubicBezTo>
                  <a:pt x="105602" y="3764785"/>
                  <a:pt x="333752" y="3536635"/>
                  <a:pt x="615190" y="3536635"/>
                </a:cubicBezTo>
                <a:close/>
                <a:moveTo>
                  <a:pt x="1497780" y="0"/>
                </a:moveTo>
                <a:lnTo>
                  <a:pt x="5164844" y="0"/>
                </a:lnTo>
                <a:lnTo>
                  <a:pt x="5726653" y="0"/>
                </a:lnTo>
                <a:lnTo>
                  <a:pt x="5726653" y="6858000"/>
                </a:lnTo>
                <a:lnTo>
                  <a:pt x="311757" y="6858000"/>
                </a:lnTo>
                <a:lnTo>
                  <a:pt x="314130" y="6707670"/>
                </a:lnTo>
                <a:cubicBezTo>
                  <a:pt x="335132" y="6366409"/>
                  <a:pt x="433651" y="6019042"/>
                  <a:pt x="599702" y="5670858"/>
                </a:cubicBezTo>
                <a:cubicBezTo>
                  <a:pt x="770257" y="5311556"/>
                  <a:pt x="1010813" y="4986832"/>
                  <a:pt x="1211433" y="4641255"/>
                </a:cubicBezTo>
                <a:cubicBezTo>
                  <a:pt x="1493036" y="4154456"/>
                  <a:pt x="1511835" y="3622744"/>
                  <a:pt x="1053041" y="3164269"/>
                </a:cubicBezTo>
                <a:cubicBezTo>
                  <a:pt x="881977" y="2993264"/>
                  <a:pt x="700422" y="2805523"/>
                  <a:pt x="607048" y="2589405"/>
                </a:cubicBezTo>
                <a:cubicBezTo>
                  <a:pt x="366279" y="2032158"/>
                  <a:pt x="541125" y="1508061"/>
                  <a:pt x="1054915" y="1068099"/>
                </a:cubicBezTo>
                <a:cubicBezTo>
                  <a:pt x="1261027" y="891535"/>
                  <a:pt x="1489688" y="709488"/>
                  <a:pt x="1502877" y="419995"/>
                </a:cubicBezTo>
                <a:cubicBezTo>
                  <a:pt x="1506389" y="341910"/>
                  <a:pt x="1507262" y="263520"/>
                  <a:pt x="1505904" y="184996"/>
                </a:cubicBezTo>
                <a:close/>
                <a:moveTo>
                  <a:pt x="14543" y="0"/>
                </a:moveTo>
                <a:lnTo>
                  <a:pt x="879351" y="0"/>
                </a:lnTo>
                <a:lnTo>
                  <a:pt x="892053" y="78052"/>
                </a:lnTo>
                <a:cubicBezTo>
                  <a:pt x="904492" y="285271"/>
                  <a:pt x="770271" y="479621"/>
                  <a:pt x="561940" y="535443"/>
                </a:cubicBezTo>
                <a:cubicBezTo>
                  <a:pt x="323846" y="599240"/>
                  <a:pt x="79116" y="457945"/>
                  <a:pt x="15319" y="219852"/>
                </a:cubicBezTo>
                <a:cubicBezTo>
                  <a:pt x="-631" y="160329"/>
                  <a:pt x="-3762" y="100391"/>
                  <a:pt x="4234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87" y="309796"/>
            <a:ext cx="6656250" cy="1049017"/>
          </a:xfrm>
        </p:spPr>
        <p:txBody>
          <a:bodyPr>
            <a:normAutofit/>
          </a:bodyPr>
          <a:lstStyle/>
          <a:p>
            <a:r>
              <a:rPr lang="nl-NL" dirty="0"/>
              <a:t>Uitleg Entree-opleiding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32" y="1507956"/>
            <a:ext cx="11387497" cy="4639169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nl-NL" sz="2400" dirty="0"/>
              <a:t>Wat is een entree-opleiding? </a:t>
            </a:r>
          </a:p>
          <a:p>
            <a:pPr>
              <a:lnSpc>
                <a:spcPct val="100000"/>
              </a:lnSpc>
            </a:pPr>
            <a:r>
              <a:rPr lang="nl-NL" sz="2400" dirty="0"/>
              <a:t>Voor leerlingen zonder diploma van de middelbare school</a:t>
            </a:r>
          </a:p>
          <a:p>
            <a:pPr>
              <a:lnSpc>
                <a:spcPct val="100000"/>
              </a:lnSpc>
            </a:pPr>
            <a:r>
              <a:rPr lang="nl-NL" sz="2400" dirty="0"/>
              <a:t>Duurt 1 jaar</a:t>
            </a:r>
          </a:p>
          <a:p>
            <a:pPr>
              <a:lnSpc>
                <a:spcPct val="100000"/>
              </a:lnSpc>
            </a:pPr>
            <a:endParaRPr lang="nl-NL" sz="24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nl-NL" sz="2400" dirty="0">
                <a:hlinkClick r:id="rId3"/>
              </a:rPr>
              <a:t>Hoe kiest </a:t>
            </a:r>
            <a:r>
              <a:rPr lang="nl-NL" sz="2400" dirty="0" err="1">
                <a:hlinkClick r:id="rId3"/>
              </a:rPr>
              <a:t>Hussein</a:t>
            </a:r>
            <a:endParaRPr lang="nl-NL" sz="24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nl-NL" sz="2400" dirty="0">
                <a:hlinkClick r:id="rId4"/>
              </a:rPr>
              <a:t>Hoe kiest </a:t>
            </a:r>
            <a:r>
              <a:rPr lang="nl-NL" sz="2400" dirty="0" err="1">
                <a:hlinkClick r:id="rId4"/>
              </a:rPr>
              <a:t>Meron</a:t>
            </a:r>
            <a:r>
              <a:rPr lang="nl-NL" sz="2400" dirty="0"/>
              <a:t>   </a:t>
            </a:r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nl-NL" sz="2400" dirty="0">
              <a:hlinkClick r:id="rId5"/>
            </a:endParaRPr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nl-NL" sz="2400" dirty="0">
              <a:hlinkClick r:id="rId5"/>
            </a:endParaRPr>
          </a:p>
          <a:p>
            <a:pPr marL="342900" indent="-342900">
              <a:lnSpc>
                <a:spcPct val="100000"/>
              </a:lnSpc>
              <a:buFontTx/>
              <a:buChar char="-"/>
            </a:pPr>
            <a:r>
              <a:rPr lang="nl-NL" sz="2000" dirty="0">
                <a:hlinkClick r:id="rId5"/>
              </a:rPr>
              <a:t>Hoe kiest </a:t>
            </a:r>
            <a:r>
              <a:rPr lang="nl-NL" sz="2000" dirty="0" err="1">
                <a:hlinkClick r:id="rId5"/>
              </a:rPr>
              <a:t>Farid</a:t>
            </a:r>
            <a:r>
              <a:rPr lang="nl-NL" sz="2000" dirty="0"/>
              <a:t>     </a:t>
            </a:r>
          </a:p>
          <a:p>
            <a:pPr marL="4229100" lvl="8" indent="-342900">
              <a:lnSpc>
                <a:spcPct val="100000"/>
              </a:lnSpc>
              <a:buFontTx/>
              <a:buChar char="-"/>
            </a:pPr>
            <a:endParaRPr lang="nl-NL" sz="22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nl-NL" sz="24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nl-NL" sz="2400" dirty="0"/>
          </a:p>
          <a:p>
            <a:pPr marL="342900" indent="-342900">
              <a:lnSpc>
                <a:spcPct val="100000"/>
              </a:lnSpc>
              <a:buFontTx/>
              <a:buChar char="-"/>
            </a:pPr>
            <a:endParaRPr lang="nl-NL" sz="2400" dirty="0"/>
          </a:p>
          <a:p>
            <a:pPr>
              <a:lnSpc>
                <a:spcPct val="100000"/>
              </a:lnSpc>
            </a:pPr>
            <a:endParaRPr lang="nl-NL" sz="1400" dirty="0"/>
          </a:p>
        </p:txBody>
      </p:sp>
      <p:pic>
        <p:nvPicPr>
          <p:cNvPr id="1026" name="Picture 2" descr="Entree - ESSmbo">
            <a:extLst>
              <a:ext uri="{FF2B5EF4-FFF2-40B4-BE49-F238E27FC236}">
                <a16:creationId xmlns:a16="http://schemas.microsoft.com/office/drawing/2014/main" id="{720CC9E4-C21F-2CB8-09DF-2FD3D9A79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9296" y="1155952"/>
            <a:ext cx="2756751" cy="275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4268" y="47974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A54D87F-D849-B725-A8AB-93CB3A460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6156" y="5350044"/>
            <a:ext cx="3292747" cy="1741035"/>
          </a:xfrm>
          <a:prstGeom prst="rect">
            <a:avLst/>
          </a:prstGeom>
        </p:spPr>
      </p:pic>
      <p:pic>
        <p:nvPicPr>
          <p:cNvPr id="11" name="Afbeelding 10" descr="Ondersteunen bij wonen en voeding (C0164) - Summa &amp; Bedrijf">
            <a:extLst>
              <a:ext uri="{FF2B5EF4-FFF2-40B4-BE49-F238E27FC236}">
                <a16:creationId xmlns:a16="http://schemas.microsoft.com/office/drawing/2014/main" id="{DC4F5DAB-5BBD-E471-6C75-F2D48926E7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56" y="3593432"/>
            <a:ext cx="3292748" cy="1607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663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Uitleg entree-opleiding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65357"/>
            <a:ext cx="10972800" cy="545936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Wat is een BOL –opleiding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Wat is een BBL –opleiding			</a:t>
            </a:r>
          </a:p>
          <a:p>
            <a:endParaRPr lang="nl-NL" sz="3200" dirty="0"/>
          </a:p>
          <a:p>
            <a:endParaRPr lang="nl-NL" b="1" dirty="0"/>
          </a:p>
          <a:p>
            <a:endParaRPr lang="nl-NL" sz="2200" b="1" dirty="0"/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lvl="8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65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BE81FA-A495-1245-0442-F59F2A288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64E4A9-D8D0-4AE7-99BD-EFE51D6E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FD62F46-8DC3-4EDF-BDEF-27C439C6F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336253" cy="6858001"/>
          </a:xfrm>
          <a:custGeom>
            <a:avLst/>
            <a:gdLst>
              <a:gd name="connsiteX0" fmla="*/ 5721063 w 6336253"/>
              <a:gd name="connsiteY0" fmla="*/ 3536635 h 6858001"/>
              <a:gd name="connsiteX1" fmla="*/ 6230651 w 6336253"/>
              <a:gd name="connsiteY1" fmla="*/ 4046223 h 6858001"/>
              <a:gd name="connsiteX2" fmla="*/ 5721063 w 6336253"/>
              <a:gd name="connsiteY2" fmla="*/ 4555811 h 6858001"/>
              <a:gd name="connsiteX3" fmla="*/ 5211475 w 6336253"/>
              <a:gd name="connsiteY3" fmla="*/ 4046223 h 6858001"/>
              <a:gd name="connsiteX4" fmla="*/ 5721063 w 6336253"/>
              <a:gd name="connsiteY4" fmla="*/ 3536635 h 6858001"/>
              <a:gd name="connsiteX5" fmla="*/ 5456902 w 6336253"/>
              <a:gd name="connsiteY5" fmla="*/ 0 h 6858001"/>
              <a:gd name="connsiteX6" fmla="*/ 6321710 w 6336253"/>
              <a:gd name="connsiteY6" fmla="*/ 0 h 6858001"/>
              <a:gd name="connsiteX7" fmla="*/ 6332019 w 6336253"/>
              <a:gd name="connsiteY7" fmla="*/ 42969 h 6858001"/>
              <a:gd name="connsiteX8" fmla="*/ 6320934 w 6336253"/>
              <a:gd name="connsiteY8" fmla="*/ 219852 h 6858001"/>
              <a:gd name="connsiteX9" fmla="*/ 5774313 w 6336253"/>
              <a:gd name="connsiteY9" fmla="*/ 535443 h 6858001"/>
              <a:gd name="connsiteX10" fmla="*/ 5444200 w 6336253"/>
              <a:gd name="connsiteY10" fmla="*/ 78052 h 6858001"/>
              <a:gd name="connsiteX11" fmla="*/ 609600 w 6336253"/>
              <a:gd name="connsiteY11" fmla="*/ 0 h 6858001"/>
              <a:gd name="connsiteX12" fmla="*/ 1171409 w 6336253"/>
              <a:gd name="connsiteY12" fmla="*/ 0 h 6858001"/>
              <a:gd name="connsiteX13" fmla="*/ 4838473 w 6336253"/>
              <a:gd name="connsiteY13" fmla="*/ 0 h 6858001"/>
              <a:gd name="connsiteX14" fmla="*/ 4830349 w 6336253"/>
              <a:gd name="connsiteY14" fmla="*/ 184996 h 6858001"/>
              <a:gd name="connsiteX15" fmla="*/ 4833376 w 6336253"/>
              <a:gd name="connsiteY15" fmla="*/ 419995 h 6858001"/>
              <a:gd name="connsiteX16" fmla="*/ 5281338 w 6336253"/>
              <a:gd name="connsiteY16" fmla="*/ 1068099 h 6858001"/>
              <a:gd name="connsiteX17" fmla="*/ 5729205 w 6336253"/>
              <a:gd name="connsiteY17" fmla="*/ 2589405 h 6858001"/>
              <a:gd name="connsiteX18" fmla="*/ 5283212 w 6336253"/>
              <a:gd name="connsiteY18" fmla="*/ 3164269 h 6858001"/>
              <a:gd name="connsiteX19" fmla="*/ 5124820 w 6336253"/>
              <a:gd name="connsiteY19" fmla="*/ 4641255 h 6858001"/>
              <a:gd name="connsiteX20" fmla="*/ 5736551 w 6336253"/>
              <a:gd name="connsiteY20" fmla="*/ 5670858 h 6858001"/>
              <a:gd name="connsiteX21" fmla="*/ 6022123 w 6336253"/>
              <a:gd name="connsiteY21" fmla="*/ 6707670 h 6858001"/>
              <a:gd name="connsiteX22" fmla="*/ 6024496 w 6336253"/>
              <a:gd name="connsiteY22" fmla="*/ 6858000 h 6858001"/>
              <a:gd name="connsiteX23" fmla="*/ 2242268 w 6336253"/>
              <a:gd name="connsiteY23" fmla="*/ 6858000 h 6858001"/>
              <a:gd name="connsiteX24" fmla="*/ 2242268 w 6336253"/>
              <a:gd name="connsiteY24" fmla="*/ 6858001 h 6858001"/>
              <a:gd name="connsiteX25" fmla="*/ 0 w 6336253"/>
              <a:gd name="connsiteY25" fmla="*/ 6858001 h 6858001"/>
              <a:gd name="connsiteX26" fmla="*/ 0 w 6336253"/>
              <a:gd name="connsiteY26" fmla="*/ 1 h 6858001"/>
              <a:gd name="connsiteX27" fmla="*/ 609600 w 6336253"/>
              <a:gd name="connsiteY2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36253" h="6858001">
                <a:moveTo>
                  <a:pt x="5721063" y="3536635"/>
                </a:moveTo>
                <a:cubicBezTo>
                  <a:pt x="6002501" y="3536635"/>
                  <a:pt x="6230651" y="3764785"/>
                  <a:pt x="6230651" y="4046223"/>
                </a:cubicBezTo>
                <a:cubicBezTo>
                  <a:pt x="6230651" y="4327661"/>
                  <a:pt x="6002501" y="4555811"/>
                  <a:pt x="5721063" y="4555811"/>
                </a:cubicBezTo>
                <a:cubicBezTo>
                  <a:pt x="5439625" y="4555811"/>
                  <a:pt x="5211475" y="4327661"/>
                  <a:pt x="5211475" y="4046223"/>
                </a:cubicBezTo>
                <a:cubicBezTo>
                  <a:pt x="5211475" y="3764785"/>
                  <a:pt x="5439625" y="3536635"/>
                  <a:pt x="5721063" y="3536635"/>
                </a:cubicBezTo>
                <a:close/>
                <a:moveTo>
                  <a:pt x="5456902" y="0"/>
                </a:moveTo>
                <a:lnTo>
                  <a:pt x="6321710" y="0"/>
                </a:lnTo>
                <a:lnTo>
                  <a:pt x="6332019" y="42969"/>
                </a:lnTo>
                <a:cubicBezTo>
                  <a:pt x="6340015" y="100391"/>
                  <a:pt x="6336884" y="160329"/>
                  <a:pt x="6320934" y="219852"/>
                </a:cubicBezTo>
                <a:cubicBezTo>
                  <a:pt x="6257137" y="457945"/>
                  <a:pt x="6012407" y="599240"/>
                  <a:pt x="5774313" y="535443"/>
                </a:cubicBezTo>
                <a:cubicBezTo>
                  <a:pt x="5565982" y="479621"/>
                  <a:pt x="5431761" y="285271"/>
                  <a:pt x="5444200" y="78052"/>
                </a:cubicBezTo>
                <a:close/>
                <a:moveTo>
                  <a:pt x="609600" y="0"/>
                </a:moveTo>
                <a:lnTo>
                  <a:pt x="1171409" y="0"/>
                </a:lnTo>
                <a:lnTo>
                  <a:pt x="4838473" y="0"/>
                </a:lnTo>
                <a:lnTo>
                  <a:pt x="4830349" y="184996"/>
                </a:lnTo>
                <a:cubicBezTo>
                  <a:pt x="4828991" y="263520"/>
                  <a:pt x="4829864" y="341910"/>
                  <a:pt x="4833376" y="419995"/>
                </a:cubicBezTo>
                <a:cubicBezTo>
                  <a:pt x="4846565" y="709488"/>
                  <a:pt x="5075226" y="891535"/>
                  <a:pt x="5281338" y="1068099"/>
                </a:cubicBezTo>
                <a:cubicBezTo>
                  <a:pt x="5795128" y="1508061"/>
                  <a:pt x="5969974" y="2032158"/>
                  <a:pt x="5729205" y="2589405"/>
                </a:cubicBezTo>
                <a:cubicBezTo>
                  <a:pt x="5635831" y="2805523"/>
                  <a:pt x="5454276" y="2993264"/>
                  <a:pt x="5283212" y="3164269"/>
                </a:cubicBezTo>
                <a:cubicBezTo>
                  <a:pt x="4824418" y="3622744"/>
                  <a:pt x="4843217" y="4154456"/>
                  <a:pt x="5124820" y="4641255"/>
                </a:cubicBezTo>
                <a:cubicBezTo>
                  <a:pt x="5325440" y="4986832"/>
                  <a:pt x="5565996" y="5311556"/>
                  <a:pt x="5736551" y="5670858"/>
                </a:cubicBezTo>
                <a:cubicBezTo>
                  <a:pt x="5902602" y="6019042"/>
                  <a:pt x="6001121" y="6366409"/>
                  <a:pt x="6022123" y="6707670"/>
                </a:cubicBezTo>
                <a:lnTo>
                  <a:pt x="6024496" y="6858000"/>
                </a:lnTo>
                <a:lnTo>
                  <a:pt x="2242268" y="6858000"/>
                </a:lnTo>
                <a:lnTo>
                  <a:pt x="2242268" y="6858001"/>
                </a:lnTo>
                <a:lnTo>
                  <a:pt x="0" y="6858001"/>
                </a:lnTo>
                <a:lnTo>
                  <a:pt x="0" y="1"/>
                </a:lnTo>
                <a:lnTo>
                  <a:pt x="60960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EC9D29-D059-733F-20E6-17C3C641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458" y="552782"/>
            <a:ext cx="5125941" cy="1936746"/>
          </a:xfrm>
        </p:spPr>
        <p:txBody>
          <a:bodyPr>
            <a:normAutofit/>
          </a:bodyPr>
          <a:lstStyle/>
          <a:p>
            <a:r>
              <a:rPr lang="nl-NL" dirty="0"/>
              <a:t>Na de entree-opleiding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AB9080-499C-4901-4E24-26B174075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458" y="2735229"/>
            <a:ext cx="5125941" cy="348459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Na een Entree-opleiding kun je </a:t>
            </a:r>
          </a:p>
          <a:p>
            <a:r>
              <a:rPr lang="nl-NL" dirty="0"/>
              <a:t>-	naar een mbo-niveau 2 opleiding </a:t>
            </a:r>
          </a:p>
          <a:p>
            <a:r>
              <a:rPr lang="nl-NL" dirty="0"/>
              <a:t>-	direct aan het werk gaan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Wat je gaat doen hangt af van je richting en je interesse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Tijdens de entree opleiding praat je met je docent over je keuze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lvl="8" indent="0">
              <a:buNone/>
            </a:pPr>
            <a:endParaRPr lang="nl-NL" dirty="0"/>
          </a:p>
        </p:txBody>
      </p:sp>
      <p:pic>
        <p:nvPicPr>
          <p:cNvPr id="6" name="Afbeelding 5" descr="Afbeelding met tekst, schermopname, persoon, Website&#10;&#10;Door AI gegenereerde inhoud is mogelijk onjuist.">
            <a:extLst>
              <a:ext uri="{FF2B5EF4-FFF2-40B4-BE49-F238E27FC236}">
                <a16:creationId xmlns:a16="http://schemas.microsoft.com/office/drawing/2014/main" id="{6034519B-3CEC-6FC2-B6A5-79712494F0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948" t="33118" b="42386"/>
          <a:stretch>
            <a:fillRect/>
          </a:stretch>
        </p:blipFill>
        <p:spPr bwMode="auto">
          <a:xfrm>
            <a:off x="609600" y="2068411"/>
            <a:ext cx="4454165" cy="255171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B57A92F-D139-405A-B31F-898394B53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02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DF54-24BD-84DC-025C-559BD7A70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310FF-D03A-EA98-7A13-A446A418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Welke moeilijke woorden kom je tegen?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E482CC-0167-C2B3-EEC5-DE2961B3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365357"/>
            <a:ext cx="11389895" cy="5459367"/>
          </a:xfrm>
        </p:spPr>
        <p:txBody>
          <a:bodyPr>
            <a:normAutofit/>
          </a:bodyPr>
          <a:lstStyle/>
          <a:p>
            <a:pPr marL="4229100" lvl="8" indent="-342900"/>
            <a:r>
              <a:rPr lang="nl-NL" dirty="0"/>
              <a:t>		</a:t>
            </a:r>
          </a:p>
          <a:p>
            <a:pPr marL="4229100" lvl="8" indent="-342900"/>
            <a:endParaRPr lang="nl-NL" sz="2400" b="1" dirty="0"/>
          </a:p>
          <a:p>
            <a:endParaRPr lang="nl-NL" dirty="0"/>
          </a:p>
          <a:p>
            <a:r>
              <a:rPr lang="nl-NL" sz="2400" b="1" dirty="0"/>
              <a:t>Logistiek</a:t>
            </a:r>
          </a:p>
          <a:p>
            <a:endParaRPr lang="nl-NL" b="1" dirty="0"/>
          </a:p>
          <a:p>
            <a:endParaRPr lang="nl-NL" b="1" dirty="0"/>
          </a:p>
          <a:p>
            <a:endParaRPr lang="nl-NL" sz="2200" b="1" dirty="0"/>
          </a:p>
          <a:p>
            <a:r>
              <a:rPr lang="nl-NL" sz="2400" b="1" dirty="0"/>
              <a:t>Mobiliteit</a:t>
            </a:r>
            <a:r>
              <a:rPr lang="nl-NL" sz="2200" b="1" dirty="0"/>
              <a:t>	</a:t>
            </a:r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4229100" lvl="8" indent="-342900"/>
            <a:r>
              <a:rPr lang="nl-NL" dirty="0"/>
              <a:t>		</a:t>
            </a:r>
            <a:endParaRPr lang="nl-NL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2EC35B-8B4D-34CE-1589-F9C8616F8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6" name="Afbeelding 5" descr="Afbeelding met Kinderkunst, illustratie, tekenfilm, clipart&#10;&#10;Door AI gegenereerde inhoud is mogelijk onjuist.">
            <a:extLst>
              <a:ext uri="{FF2B5EF4-FFF2-40B4-BE49-F238E27FC236}">
                <a16:creationId xmlns:a16="http://schemas.microsoft.com/office/drawing/2014/main" id="{49F44D4E-9052-6092-FC73-10F45243A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68" y="3714051"/>
            <a:ext cx="2687637" cy="1923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Mbo opleiding Assistent dienstverlening | Rijn IJssel">
            <a:extLst>
              <a:ext uri="{FF2B5EF4-FFF2-40B4-BE49-F238E27FC236}">
                <a16:creationId xmlns:a16="http://schemas.microsoft.com/office/drawing/2014/main" id="{FA6CF150-7E3F-6744-A43D-814CD1CD6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68" y="1597959"/>
            <a:ext cx="2687636" cy="1933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Afbeelding 12" descr="Zonder logistiek staat alles stil | Mikrocentrum">
            <a:extLst>
              <a:ext uri="{FF2B5EF4-FFF2-40B4-BE49-F238E27FC236}">
                <a16:creationId xmlns:a16="http://schemas.microsoft.com/office/drawing/2014/main" id="{B250E297-D7B7-4583-9806-39BC3F3F7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829" y="1597959"/>
            <a:ext cx="2748865" cy="1831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Afbeelding met tekst, schermopname, computer, software&#10;&#10;Door AI gegenereerde inhoud is mogelijk onjuist.">
            <a:extLst>
              <a:ext uri="{FF2B5EF4-FFF2-40B4-BE49-F238E27FC236}">
                <a16:creationId xmlns:a16="http://schemas.microsoft.com/office/drawing/2014/main" id="{555C8362-98B7-E740-B498-1AC11D2BAC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659" t="17245" r="7519" b="13972"/>
          <a:stretch>
            <a:fillRect/>
          </a:stretch>
        </p:blipFill>
        <p:spPr bwMode="auto">
          <a:xfrm>
            <a:off x="2087829" y="3758029"/>
            <a:ext cx="2870200" cy="1923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B2C065A-AA24-D9D8-64B6-5D10172F19E6}"/>
              </a:ext>
            </a:extLst>
          </p:cNvPr>
          <p:cNvSpPr txBox="1"/>
          <p:nvPr/>
        </p:nvSpPr>
        <p:spPr>
          <a:xfrm>
            <a:off x="6119426" y="4147469"/>
            <a:ext cx="1467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Retail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AE80D1D-0574-F962-EB7D-0E3B25285126}"/>
              </a:ext>
            </a:extLst>
          </p:cNvPr>
          <p:cNvSpPr txBox="1"/>
          <p:nvPr/>
        </p:nvSpPr>
        <p:spPr>
          <a:xfrm>
            <a:off x="6119425" y="2144146"/>
            <a:ext cx="23828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1" dirty="0"/>
              <a:t>Dienstverlening</a:t>
            </a:r>
          </a:p>
        </p:txBody>
      </p:sp>
    </p:spTree>
    <p:extLst>
      <p:ext uri="{BB962C8B-B14F-4D97-AF65-F5344CB8AC3E}">
        <p14:creationId xmlns:p14="http://schemas.microsoft.com/office/powerpoint/2010/main" val="137664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8DC40-4D48-9C47-24C0-464980F52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9E8D7-F536-22C6-FC61-60A9DAC3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Welke moeilijke woorden kom je tegen?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07F9BF-9C61-1532-82D6-05AD500D9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365357"/>
            <a:ext cx="11389895" cy="5459367"/>
          </a:xfrm>
        </p:spPr>
        <p:txBody>
          <a:bodyPr>
            <a:normAutofit/>
          </a:bodyPr>
          <a:lstStyle/>
          <a:p>
            <a:pPr marL="4229100" lvl="8" indent="-342900"/>
            <a:r>
              <a:rPr lang="nl-NL" dirty="0"/>
              <a:t>		</a:t>
            </a:r>
          </a:p>
          <a:p>
            <a:pPr marL="4229100" lvl="8" indent="-342900"/>
            <a:endParaRPr lang="nl-NL" sz="2400" b="1" dirty="0"/>
          </a:p>
          <a:p>
            <a:r>
              <a:rPr lang="nl-NL" b="1" dirty="0"/>
              <a:t>Procestechniek	</a:t>
            </a:r>
          </a:p>
          <a:p>
            <a:endParaRPr lang="nl-NL" dirty="0"/>
          </a:p>
          <a:p>
            <a:endParaRPr lang="nl-NL" sz="2400" b="1" dirty="0"/>
          </a:p>
          <a:p>
            <a:endParaRPr lang="nl-NL" b="1" dirty="0"/>
          </a:p>
          <a:p>
            <a:endParaRPr lang="nl-NL" b="1" dirty="0"/>
          </a:p>
          <a:p>
            <a:endParaRPr lang="nl-NL" sz="2200" b="1" dirty="0"/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4229100" lvl="8" indent="-342900"/>
            <a:r>
              <a:rPr lang="nl-NL" dirty="0"/>
              <a:t>		</a:t>
            </a:r>
            <a:endParaRPr lang="nl-NL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74FD7FD-873E-FE9A-B96F-C43EEEBC4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1C7BFD8-E538-85DB-10F1-679186495AC4}"/>
              </a:ext>
            </a:extLst>
          </p:cNvPr>
          <p:cNvSpPr txBox="1"/>
          <p:nvPr/>
        </p:nvSpPr>
        <p:spPr>
          <a:xfrm>
            <a:off x="5814681" y="2144146"/>
            <a:ext cx="2687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b="1" dirty="0"/>
              <a:t>Installatietechniek</a:t>
            </a:r>
          </a:p>
        </p:txBody>
      </p:sp>
      <p:pic>
        <p:nvPicPr>
          <p:cNvPr id="11" name="Afbeelding 10" descr="Assistent metaal-, elektro- en installatietechniek (Entree  Installatietechniek) | Alfa-college Hardenberg | Alfa-college">
            <a:extLst>
              <a:ext uri="{FF2B5EF4-FFF2-40B4-BE49-F238E27FC236}">
                <a16:creationId xmlns:a16="http://schemas.microsoft.com/office/drawing/2014/main" id="{32452E1F-A7BA-51BB-C3D7-420A11B09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621" y="2686434"/>
            <a:ext cx="4876800" cy="2854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 descr="Procestechniek Afbeeldingen - Gratis downloaden op Freepik">
            <a:extLst>
              <a:ext uri="{FF2B5EF4-FFF2-40B4-BE49-F238E27FC236}">
                <a16:creationId xmlns:a16="http://schemas.microsoft.com/office/drawing/2014/main" id="{BAC8CB40-8878-35FD-5A2B-7FF25F27C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2686434"/>
            <a:ext cx="4459706" cy="2817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21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128337"/>
            <a:ext cx="10972800" cy="577516"/>
          </a:xfrm>
        </p:spPr>
        <p:txBody>
          <a:bodyPr>
            <a:normAutofit fontScale="90000"/>
          </a:bodyPr>
          <a:lstStyle/>
          <a:p>
            <a:r>
              <a:rPr lang="nl-NL" dirty="0"/>
              <a:t>Welke entree opleidingen zijn er?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12" y="1099575"/>
            <a:ext cx="11870887" cy="57584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nl-NL" sz="3000" dirty="0"/>
              <a:t>Er zijn in Nederland 9 entree-  opleidingen </a:t>
            </a:r>
          </a:p>
          <a:p>
            <a:r>
              <a:rPr lang="nl-NL" dirty="0">
                <a:hlinkClick r:id="rId3"/>
              </a:rPr>
              <a:t>https://www.kiesmbo.nl/opleidingen/entree</a:t>
            </a:r>
            <a:endParaRPr lang="nl-NL" dirty="0"/>
          </a:p>
          <a:p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logistiek		</a:t>
            </a:r>
            <a:r>
              <a:rPr lang="nl-NL" u="sng" dirty="0">
                <a:hlinkClick r:id="rId4" tooltip="Assistent logistiek"/>
              </a:rPr>
              <a:t>Assistent logistiek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plant, dier of groene omgeving	</a:t>
            </a:r>
            <a:r>
              <a:rPr lang="nl-NL" u="sng" dirty="0">
                <a:hlinkClick r:id="rId5" tooltip="Assistent plant of (groene) leefomgeving"/>
              </a:rPr>
              <a:t>Assistent plant of groene leefomgeving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procestechniek		</a:t>
            </a:r>
            <a:r>
              <a:rPr lang="nl-NL" u="sng" dirty="0">
                <a:hlinkClick r:id="rId6" tooltip="Assistent procestechniek"/>
              </a:rPr>
              <a:t>Assistent procestechniek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horeca, voeding of voedingsindustrie </a:t>
            </a:r>
            <a:r>
              <a:rPr lang="nl-NL" u="sng" dirty="0">
                <a:hlinkClick r:id="rId7" tooltip="Assistent horeca, voeding of voedingsindustrie"/>
              </a:rPr>
              <a:t>Assistent horeca, voeding </a:t>
            </a:r>
            <a:r>
              <a:rPr lang="nl-NL" u="sng" dirty="0" err="1">
                <a:hlinkClick r:id="rId7" tooltip="Assistent horeca, voeding of voedingsindustrie"/>
              </a:rPr>
              <a:t>ofvoedingsindustrie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mobiliteit	</a:t>
            </a:r>
            <a:r>
              <a:rPr lang="nl-NL" u="sng" dirty="0">
                <a:hlinkClick r:id="rId8" tooltip="Assistent mobiliteitsbranche"/>
              </a:rPr>
              <a:t>Assistent mobiliteitsbranche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metaal- elektro en installatietechniek </a:t>
            </a:r>
            <a:r>
              <a:rPr lang="nl-NL" u="sng" dirty="0">
                <a:hlinkClick r:id="rId9" tooltip="Assistent installatie- en constructietechniek"/>
              </a:rPr>
              <a:t>Assistent installatie en constructietechniek</a:t>
            </a: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dienstverlening		</a:t>
            </a:r>
            <a:r>
              <a:rPr lang="nl-NL" u="sng" dirty="0">
                <a:hlinkClick r:id="rId10" tooltip="Assistent dienstverlening en zorg"/>
              </a:rPr>
              <a:t>Assistent dienstverlening en zorg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verkoop/</a:t>
            </a:r>
            <a:r>
              <a:rPr lang="nl-NL" sz="2400" dirty="0" err="1"/>
              <a:t>retail</a:t>
            </a:r>
            <a:r>
              <a:rPr lang="nl-NL" sz="2400" dirty="0"/>
              <a:t> 		</a:t>
            </a:r>
            <a:r>
              <a:rPr lang="nl-NL" u="sng" dirty="0">
                <a:hlinkClick r:id="rId11" tooltip="Assistent verkoop/retail"/>
              </a:rPr>
              <a:t>Assistent verkoop </a:t>
            </a:r>
            <a:r>
              <a:rPr lang="nl-NL" u="sng" dirty="0" err="1">
                <a:hlinkClick r:id="rId11" tooltip="Assistent verkoop/retail"/>
              </a:rPr>
              <a:t>retail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Assistent bouwen, wonen en onderhoud	</a:t>
            </a:r>
            <a:r>
              <a:rPr lang="nl-NL" u="sng" dirty="0">
                <a:hlinkClick r:id="rId12" tooltip="Assistent bouwen, wonen en onderhoud"/>
              </a:rPr>
              <a:t>Assistent bouwen, wonen en onderhoud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35376" y="50559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7D49DFB-E774-EAD6-0B80-ED59416515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73290" y="1493297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54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89CAE-0E64-1C25-0C74-809990605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667FF-E7A1-C91A-8F9A-5DD8E744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Opdracht 1 en 2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0A3C95-1D48-0DC6-41A0-E8D9D6BFC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r>
              <a:rPr lang="nl-NL" dirty="0">
                <a:hlinkClick r:id="rId3"/>
              </a:rPr>
              <a:t>https://www.kiesmbo.nl/opleidingen/entree</a:t>
            </a:r>
            <a:endParaRPr lang="nl-NL" dirty="0"/>
          </a:p>
          <a:p>
            <a:endParaRPr lang="nl-NL" dirty="0"/>
          </a:p>
          <a:p>
            <a:r>
              <a:rPr lang="nl-NL" sz="2400" dirty="0"/>
              <a:t>1. Kies op je werkblad een top 2 van opleidingen die </a:t>
            </a:r>
            <a:r>
              <a:rPr lang="nl-NL" sz="2400"/>
              <a:t>je het </a:t>
            </a:r>
            <a:r>
              <a:rPr lang="nl-NL" sz="2400" dirty="0"/>
              <a:t>leukst lijken</a:t>
            </a:r>
          </a:p>
          <a:p>
            <a:r>
              <a:rPr lang="nl-NL" sz="2400" dirty="0"/>
              <a:t>2. Bekijk  bij de 2 opleidingen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Wat leer je? </a:t>
            </a:r>
            <a:endParaRPr lang="nl-NL" sz="2400" i="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Het filmpje – wat voor werk doe je tijdens je stage?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Wordt de opleiding in jouw plaats </a:t>
            </a:r>
            <a:r>
              <a:rPr lang="nl-NL" sz="2400" i="0" dirty="0">
                <a:effectLst/>
              </a:rPr>
              <a:t>gegeven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4E5A5D-A65F-F72F-CF7C-4C5958586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E8BAB4A-D4E0-A8B5-BFE9-211ECB7AC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7690" y="278676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4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8BC3-41CC-7C19-6DF1-BCD3AA69E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611FE-7127-9519-238A-68FB322F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Opdracht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6A93D9-4C58-6EF6-2727-481F06689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427" y="1278889"/>
            <a:ext cx="10972800" cy="4947193"/>
          </a:xfrm>
        </p:spPr>
        <p:txBody>
          <a:bodyPr>
            <a:normAutofit/>
          </a:bodyPr>
          <a:lstStyle/>
          <a:p>
            <a:r>
              <a:rPr lang="nl-NL" sz="2400" dirty="0"/>
              <a:t>Je hebt bij beide opleidingen het filmpje bekeken. </a:t>
            </a:r>
          </a:p>
          <a:p>
            <a:r>
              <a:rPr lang="nl-NL" sz="2400" dirty="0"/>
              <a:t>Maak nu opdracht 3 op het werkblad 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Welk beroep hoort bij  opleiding 1?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Waar kun je dan werken?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Wat lijkt je het leukst aan dit beroep?</a:t>
            </a:r>
          </a:p>
          <a:p>
            <a:pPr marL="342900" indent="-342900">
              <a:buFontTx/>
              <a:buChar char="-"/>
            </a:pPr>
            <a:endParaRPr lang="nl-NL" sz="2400" dirty="0"/>
          </a:p>
          <a:p>
            <a:pPr marL="342900" indent="-342900">
              <a:buFontTx/>
              <a:buChar char="-"/>
            </a:pPr>
            <a:r>
              <a:rPr lang="nl-NL" sz="2400" dirty="0"/>
              <a:t>Welk beroep hoort bij opleiding 2 ?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Waar kun je dan werken?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Wat lijkt je het leukst aan dit beroep?</a:t>
            </a:r>
          </a:p>
          <a:p>
            <a:pPr marL="342900" indent="-342900">
              <a:buFontTx/>
              <a:buChar char="-"/>
            </a:pPr>
            <a:endParaRPr lang="nl-NL" sz="2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2582458-A310-73E5-7EAF-EA1728E88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E8BAD7B-3B7D-05ED-AA4B-91278E1F3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690" y="278676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73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Klassikaal nabespreken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713" y="1099575"/>
            <a:ext cx="11141833" cy="720346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Vertel welke opleiding jou het leukste lijkt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Welk beroep hoort daarbij?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Wat lijkt je leuk aan dat beroep?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7694878-E58A-178E-BBE2-72C94747C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610" y="344612"/>
            <a:ext cx="1331119" cy="11031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620D35D-1A55-2D20-2FC4-E1DDFB6C6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9902" y="344613"/>
            <a:ext cx="1083593" cy="1103187"/>
          </a:xfrm>
          <a:prstGeom prst="rect">
            <a:avLst/>
          </a:prstGeom>
        </p:spPr>
      </p:pic>
      <p:pic>
        <p:nvPicPr>
          <p:cNvPr id="2050" name="Picture 2" descr="Ontdek beroepen in transport en logistiek - STL">
            <a:extLst>
              <a:ext uri="{FF2B5EF4-FFF2-40B4-BE49-F238E27FC236}">
                <a16:creationId xmlns:a16="http://schemas.microsoft.com/office/drawing/2014/main" id="{17391F99-C291-4A6D-D035-657A2857D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093" y="3429000"/>
            <a:ext cx="5324478" cy="266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561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1BF64-3476-3991-BEDF-93EB1F5B4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F47DC-2F1C-8A2F-175C-0634B683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Kosten entree-opleiding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C1D0D-89FB-00A2-329F-B3548BF7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1365357"/>
            <a:ext cx="11806989" cy="5459367"/>
          </a:xfrm>
        </p:spPr>
        <p:txBody>
          <a:bodyPr>
            <a:normAutofit/>
          </a:bodyPr>
          <a:lstStyle/>
          <a:p>
            <a:r>
              <a:rPr lang="nl-NL" sz="3200" dirty="0" err="1"/>
              <a:t>OV-kaart</a:t>
            </a:r>
            <a:r>
              <a:rPr lang="nl-NL" sz="3200" dirty="0"/>
              <a:t> (week of weekend)</a:t>
            </a:r>
          </a:p>
          <a:p>
            <a:r>
              <a:rPr lang="nl-NL" sz="3200" dirty="0"/>
              <a:t>Onder 18 jaar:  geen lesgeld</a:t>
            </a:r>
          </a:p>
          <a:p>
            <a:r>
              <a:rPr lang="nl-NL" sz="3200" dirty="0"/>
              <a:t>Vanaf 18 jaar: wel lesgeld, studiefinanciering bij DUO (gift)</a:t>
            </a:r>
          </a:p>
          <a:p>
            <a:r>
              <a:rPr lang="nl-NL" sz="3200" dirty="0"/>
              <a:t>Materiaalkosten</a:t>
            </a:r>
          </a:p>
          <a:p>
            <a:endParaRPr lang="nl-NL" sz="3200" dirty="0"/>
          </a:p>
          <a:p>
            <a:r>
              <a:rPr lang="nl-NL" sz="3200" dirty="0"/>
              <a:t>Meer weten? 	</a:t>
            </a:r>
            <a:r>
              <a:rPr lang="nl-NL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 mbo opleiding</a:t>
            </a:r>
            <a:endParaRPr lang="nl-NL" sz="3200" dirty="0"/>
          </a:p>
          <a:p>
            <a:r>
              <a:rPr lang="nl-NL" sz="3200" dirty="0"/>
              <a:t>	</a:t>
            </a:r>
          </a:p>
          <a:p>
            <a:endParaRPr lang="nl-NL" sz="3200" dirty="0"/>
          </a:p>
          <a:p>
            <a:endParaRPr lang="nl-NL" b="1" dirty="0"/>
          </a:p>
          <a:p>
            <a:endParaRPr lang="nl-NL" sz="2200" b="1" dirty="0"/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lvl="8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1A4D35C-EEF6-E6D5-4C3A-4A86C48D7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99855"/>
            <a:ext cx="1860884" cy="132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90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Vastleggen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2800" dirty="0"/>
              <a:t>Sla het werkblad op in je loopbaandossier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D03FBB2-12AA-0FCA-D3C4-4BB96C4BE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352" y="229873"/>
            <a:ext cx="1004161" cy="125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78464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957a39-1f62-4cef-935a-f664fa9bc04c">
      <Terms xmlns="http://schemas.microsoft.com/office/infopath/2007/PartnerControls"/>
    </lcf76f155ced4ddcb4097134ff3c332f>
    <TaxCatchAll xmlns="9281fe5b-abce-4aec-9403-dcdb2cb047d7" xsi:nil="true"/>
  </documentManagement>
</p:properties>
</file>

<file path=customXml/item2.xml><?xml version="1.0" encoding="utf-8"?>
<?mso-contentType ?>
<SharedContentType xmlns="Microsoft.SharePoint.Taxonomy.ContentTypeSync" SourceId="9094ed71-ad37-40d4-b95a-d4271a6f83fc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4DE0223BBD64DA880C2297F0A87F3" ma:contentTypeVersion="17" ma:contentTypeDescription="Een nieuw document maken." ma:contentTypeScope="" ma:versionID="174dd5474acf18e59ff08858de450cf2">
  <xsd:schema xmlns:xsd="http://www.w3.org/2001/XMLSchema" xmlns:xs="http://www.w3.org/2001/XMLSchema" xmlns:p="http://schemas.microsoft.com/office/2006/metadata/properties" xmlns:ns2="0b957a39-1f62-4cef-935a-f664fa9bc04c" xmlns:ns3="9281fe5b-abce-4aec-9403-dcdb2cb047d7" targetNamespace="http://schemas.microsoft.com/office/2006/metadata/properties" ma:root="true" ma:fieldsID="b7f4f3d652f6f9bdad7cc2bb6e9622ca" ns2:_="" ns3:_="">
    <xsd:import namespace="0b957a39-1f62-4cef-935a-f664fa9bc04c"/>
    <xsd:import namespace="9281fe5b-abce-4aec-9403-dcdb2cb04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957a39-1f62-4cef-935a-f664fa9bc0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9094ed71-ad37-40d4-b95a-d4271a6f83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81fe5b-abce-4aec-9403-dcdb2cb047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12e56c-6e5c-4bee-b13a-1b778d3e41a7}" ma:internalName="TaxCatchAll" ma:showField="CatchAllData" ma:web="9281fe5b-abce-4aec-9403-dcdb2cb04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3DB6D7-5297-4F17-9A34-6624711B21A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b957a39-1f62-4cef-935a-f664fa9bc04c"/>
    <ds:schemaRef ds:uri="9281fe5b-abce-4aec-9403-dcdb2cb047d7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AB48EE-32A4-4F94-9610-1E6852B421D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14F8FE9-7A58-4132-8A7B-640F61BF6BE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C5DF0E7-132D-49C0-911D-6E1077CEE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957a39-1f62-4cef-935a-f664fa9bc04c"/>
    <ds:schemaRef ds:uri="9281fe5b-abce-4aec-9403-dcdb2cb04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7222</TotalTime>
  <Words>1584</Words>
  <Application>Microsoft Office PowerPoint</Application>
  <PresentationFormat>Widescreen</PresentationFormat>
  <Paragraphs>227</Paragraphs>
  <Slides>14</Slides>
  <Notes>14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SplashVTI</vt:lpstr>
      <vt:lpstr>Tips voor de docent bij het uitvoeren van deze les:</vt:lpstr>
      <vt:lpstr>Les  “ Entree-opleidingen leren kennen.” </vt:lpstr>
      <vt:lpstr>Wat ga je deze les doen?</vt:lpstr>
      <vt:lpstr>Uitleg Entree-opleiding</vt:lpstr>
      <vt:lpstr>Uitleg entree-opleiding</vt:lpstr>
      <vt:lpstr>Na de entree-opleiding</vt:lpstr>
      <vt:lpstr>Welke moeilijke woorden kom je tegen?</vt:lpstr>
      <vt:lpstr>Welke moeilijke woorden kom je tegen?</vt:lpstr>
      <vt:lpstr>Welke entree opleidingen zijn er?</vt:lpstr>
      <vt:lpstr>Opdracht 1 en 2 </vt:lpstr>
      <vt:lpstr>Opdracht 3</vt:lpstr>
      <vt:lpstr>Klassikaal nabespreken</vt:lpstr>
      <vt:lpstr>Kosten entree-opleiding</vt:lpstr>
      <vt:lpstr>Vastleggen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 Zijffers</dc:creator>
  <cp:lastModifiedBy>Annet Hermans</cp:lastModifiedBy>
  <cp:revision>10</cp:revision>
  <dcterms:created xsi:type="dcterms:W3CDTF">2024-09-24T10:43:43Z</dcterms:created>
  <dcterms:modified xsi:type="dcterms:W3CDTF">2026-07-22T10:17:36Z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0x0101009724DE0223BBD64DA880C2297F0A87F3</vt:lpwstr>
  </property>
  <property fmtid="{D5CDD505-2E9C-101B-9397-08002B2CF9AE}" pid="3" name="MediaServiceImageTags">
    <vt:lpwstr/>
  </property>
</Properties>
</file>